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80" r:id="rId2"/>
    <p:sldId id="283" r:id="rId3"/>
    <p:sldId id="281" r:id="rId4"/>
    <p:sldId id="274" r:id="rId5"/>
    <p:sldId id="279" r:id="rId6"/>
    <p:sldId id="272" r:id="rId7"/>
    <p:sldId id="282" r:id="rId8"/>
    <p:sldId id="273" r:id="rId9"/>
    <p:sldId id="277" r:id="rId10"/>
    <p:sldId id="275" r:id="rId11"/>
    <p:sldId id="278" r:id="rId12"/>
    <p:sldId id="276" r:id="rId13"/>
  </p:sldIdLst>
  <p:sldSz cx="10058400" cy="7772400"/>
  <p:notesSz cx="6997700" cy="92837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38" autoAdjust="0"/>
    <p:restoredTop sz="94660"/>
  </p:normalViewPr>
  <p:slideViewPr>
    <p:cSldViewPr>
      <p:cViewPr varScale="1">
        <p:scale>
          <a:sx n="93" d="100"/>
          <a:sy n="93" d="100"/>
        </p:scale>
        <p:origin x="-120" y="-150"/>
      </p:cViewPr>
      <p:guideLst>
        <p:guide orient="horz" pos="2448"/>
        <p:guide pos="3168"/>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4185"/>
          </a:xfrm>
          <a:prstGeom prst="rect">
            <a:avLst/>
          </a:prstGeom>
        </p:spPr>
        <p:txBody>
          <a:bodyPr vert="horz" lIns="93031" tIns="46516" rIns="93031" bIns="46516" rtlCol="0"/>
          <a:lstStyle>
            <a:lvl1pPr algn="l">
              <a:defRPr sz="1200"/>
            </a:lvl1pPr>
          </a:lstStyle>
          <a:p>
            <a:endParaRPr lang="en-US" dirty="0"/>
          </a:p>
        </p:txBody>
      </p:sp>
      <p:sp>
        <p:nvSpPr>
          <p:cNvPr id="3" name="Date Placeholder 2"/>
          <p:cNvSpPr>
            <a:spLocks noGrp="1"/>
          </p:cNvSpPr>
          <p:nvPr>
            <p:ph type="dt" idx="1"/>
          </p:nvPr>
        </p:nvSpPr>
        <p:spPr>
          <a:xfrm>
            <a:off x="3963744" y="0"/>
            <a:ext cx="3032337" cy="464185"/>
          </a:xfrm>
          <a:prstGeom prst="rect">
            <a:avLst/>
          </a:prstGeom>
        </p:spPr>
        <p:txBody>
          <a:bodyPr vert="horz" lIns="93031" tIns="46516" rIns="93031" bIns="46516" rtlCol="0"/>
          <a:lstStyle>
            <a:lvl1pPr algn="r">
              <a:defRPr sz="1200"/>
            </a:lvl1pPr>
          </a:lstStyle>
          <a:p>
            <a:fld id="{CB283DAE-9FE7-4896-A6C2-F75D1A28C7CD}" type="datetimeFigureOut">
              <a:rPr lang="en-US" smtClean="0"/>
              <a:pPr/>
              <a:t>5/27/2010</a:t>
            </a:fld>
            <a:endParaRPr lang="en-US" dirty="0"/>
          </a:p>
        </p:txBody>
      </p:sp>
      <p:sp>
        <p:nvSpPr>
          <p:cNvPr id="4" name="Slide Image Placeholder 3"/>
          <p:cNvSpPr>
            <a:spLocks noGrp="1" noRot="1" noChangeAspect="1"/>
          </p:cNvSpPr>
          <p:nvPr>
            <p:ph type="sldImg" idx="2"/>
          </p:nvPr>
        </p:nvSpPr>
        <p:spPr>
          <a:xfrm>
            <a:off x="1246188" y="696913"/>
            <a:ext cx="4505325" cy="3481387"/>
          </a:xfrm>
          <a:prstGeom prst="rect">
            <a:avLst/>
          </a:prstGeom>
          <a:noFill/>
          <a:ln w="12700">
            <a:solidFill>
              <a:prstClr val="black"/>
            </a:solidFill>
          </a:ln>
        </p:spPr>
        <p:txBody>
          <a:bodyPr vert="horz" lIns="93031" tIns="46516" rIns="93031" bIns="46516" rtlCol="0" anchor="ctr"/>
          <a:lstStyle/>
          <a:p>
            <a:endParaRPr lang="en-US" dirty="0"/>
          </a:p>
        </p:txBody>
      </p:sp>
      <p:sp>
        <p:nvSpPr>
          <p:cNvPr id="5" name="Notes Placeholder 4"/>
          <p:cNvSpPr>
            <a:spLocks noGrp="1"/>
          </p:cNvSpPr>
          <p:nvPr>
            <p:ph type="body" sz="quarter" idx="3"/>
          </p:nvPr>
        </p:nvSpPr>
        <p:spPr>
          <a:xfrm>
            <a:off x="699770" y="4409758"/>
            <a:ext cx="5598160" cy="4177665"/>
          </a:xfrm>
          <a:prstGeom prst="rect">
            <a:avLst/>
          </a:prstGeom>
        </p:spPr>
        <p:txBody>
          <a:bodyPr vert="horz" lIns="93031" tIns="46516" rIns="93031" bIns="465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32337" cy="464185"/>
          </a:xfrm>
          <a:prstGeom prst="rect">
            <a:avLst/>
          </a:prstGeom>
        </p:spPr>
        <p:txBody>
          <a:bodyPr vert="horz" lIns="93031" tIns="46516" rIns="93031" bIns="4651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63744" y="8817904"/>
            <a:ext cx="3032337" cy="464185"/>
          </a:xfrm>
          <a:prstGeom prst="rect">
            <a:avLst/>
          </a:prstGeom>
        </p:spPr>
        <p:txBody>
          <a:bodyPr vert="horz" lIns="93031" tIns="46516" rIns="93031" bIns="46516" rtlCol="0" anchor="b"/>
          <a:lstStyle>
            <a:lvl1pPr algn="r">
              <a:defRPr sz="1200"/>
            </a:lvl1pPr>
          </a:lstStyle>
          <a:p>
            <a:fld id="{518EBCF7-01BC-4784-B30C-45C3CD988061}"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14E84F-7795-4EB9-9570-5B03C84155B3}" type="datetimeFigureOut">
              <a:rPr lang="en-US" smtClean="0"/>
              <a:pPr/>
              <a:t>5/27/2010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7CDDC8-448A-4E71-BAE0-50ABEA67D51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4E84F-7795-4EB9-9570-5B03C84155B3}" type="datetimeFigureOut">
              <a:rPr lang="en-US" smtClean="0"/>
              <a:pPr/>
              <a:t>5/27/2010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7CDDC8-448A-4E71-BAE0-50ABEA67D51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311257"/>
            <a:ext cx="6621780" cy="6631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4E84F-7795-4EB9-9570-5B03C84155B3}" type="datetimeFigureOut">
              <a:rPr lang="en-US" smtClean="0"/>
              <a:pPr/>
              <a:t>5/27/2010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7CDDC8-448A-4E71-BAE0-50ABEA67D51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4E84F-7795-4EB9-9570-5B03C84155B3}" type="datetimeFigureOut">
              <a:rPr lang="en-US" smtClean="0"/>
              <a:pPr/>
              <a:t>5/27/2010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7CDDC8-448A-4E71-BAE0-50ABEA67D51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14E84F-7795-4EB9-9570-5B03C84155B3}" type="datetimeFigureOut">
              <a:rPr lang="en-US" smtClean="0"/>
              <a:pPr/>
              <a:t>5/27/2010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7CDDC8-448A-4E71-BAE0-50ABEA67D51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13560"/>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13560"/>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14E84F-7795-4EB9-9570-5B03C84155B3}" type="datetimeFigureOut">
              <a:rPr lang="en-US" smtClean="0"/>
              <a:pPr/>
              <a:t>5/27/2010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7CDDC8-448A-4E71-BAE0-50ABEA67D51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14E84F-7795-4EB9-9570-5B03C84155B3}" type="datetimeFigureOut">
              <a:rPr lang="en-US" smtClean="0"/>
              <a:pPr/>
              <a:t>5/27/2010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17CDDC8-448A-4E71-BAE0-50ABEA67D51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14E84F-7795-4EB9-9570-5B03C84155B3}" type="datetimeFigureOut">
              <a:rPr lang="en-US" smtClean="0"/>
              <a:pPr/>
              <a:t>5/27/2010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17CDDC8-448A-4E71-BAE0-50ABEA67D51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14E84F-7795-4EB9-9570-5B03C84155B3}" type="datetimeFigureOut">
              <a:rPr lang="en-US" smtClean="0"/>
              <a:pPr/>
              <a:t>5/27/2010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17CDDC8-448A-4E71-BAE0-50ABEA67D51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14E84F-7795-4EB9-9570-5B03C84155B3}" type="datetimeFigureOut">
              <a:rPr lang="en-US" smtClean="0"/>
              <a:pPr/>
              <a:t>5/27/2010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7CDDC8-448A-4E71-BAE0-50ABEA67D51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dirty="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14E84F-7795-4EB9-9570-5B03C84155B3}" type="datetimeFigureOut">
              <a:rPr lang="en-US" smtClean="0"/>
              <a:pPr/>
              <a:t>5/27/2010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7CDDC8-448A-4E71-BAE0-50ABEA67D51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2920" y="1813560"/>
            <a:ext cx="9052560" cy="5129425"/>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2920" y="7203864"/>
            <a:ext cx="2346960" cy="413808"/>
          </a:xfrm>
          <a:prstGeom prst="rect">
            <a:avLst/>
          </a:prstGeom>
        </p:spPr>
        <p:txBody>
          <a:bodyPr vert="horz" lIns="101882" tIns="50941" rIns="101882" bIns="50941" rtlCol="0" anchor="ctr"/>
          <a:lstStyle>
            <a:lvl1pPr algn="l">
              <a:defRPr sz="1300">
                <a:solidFill>
                  <a:schemeClr val="tx1">
                    <a:tint val="75000"/>
                  </a:schemeClr>
                </a:solidFill>
              </a:defRPr>
            </a:lvl1pPr>
          </a:lstStyle>
          <a:p>
            <a:fld id="{5D14E84F-7795-4EB9-9570-5B03C84155B3}" type="datetimeFigureOut">
              <a:rPr lang="en-US" smtClean="0"/>
              <a:pPr/>
              <a:t>5/27/2010</a:t>
            </a:fld>
            <a:endParaRPr lang="en-US" dirty="0"/>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882" tIns="50941" rIns="101882" bIns="50941" rtlCol="0" anchor="ctr"/>
          <a:lstStyle>
            <a:lvl1pPr algn="r">
              <a:defRPr sz="1300">
                <a:solidFill>
                  <a:schemeClr val="tx1">
                    <a:tint val="75000"/>
                  </a:schemeClr>
                </a:solidFill>
              </a:defRPr>
            </a:lvl1pPr>
          </a:lstStyle>
          <a:p>
            <a:fld id="{517CDDC8-448A-4E71-BAE0-50ABEA67D51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16.pn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hyperlink" Target="http://www.imaginecup.us/Index.aspx" TargetMode="External"/><Relationship Id="rId5" Type="http://schemas.openxmlformats.org/officeDocument/2006/relationships/image" Target="../media/image5.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w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hyperlink" Target="http://www.imaginecup.us/Index.aspx" TargetMode="External"/><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jpeg"/><Relationship Id="rId7" Type="http://schemas.openxmlformats.org/officeDocument/2006/relationships/hyperlink" Target="http://www.imaginecup.us/Index.aspx"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4.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hyperlink" Target="http://www.imaginecup.us/Index.aspx" TargetMode="External"/><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1.jpeg"/><Relationship Id="rId11" Type="http://schemas.openxmlformats.org/officeDocument/2006/relationships/image" Target="../media/image34.jpeg"/><Relationship Id="rId5" Type="http://schemas.openxmlformats.org/officeDocument/2006/relationships/image" Target="../media/image6.png"/><Relationship Id="rId10" Type="http://schemas.openxmlformats.org/officeDocument/2006/relationships/image" Target="../media/image33.jpeg"/><Relationship Id="rId4" Type="http://schemas.openxmlformats.org/officeDocument/2006/relationships/image" Target="../media/image30.jpe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rot="21055611">
            <a:off x="442518" y="940247"/>
            <a:ext cx="5486400" cy="41148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r="5983"/>
          <a:stretch>
            <a:fillRect/>
          </a:stretch>
        </p:blipFill>
        <p:spPr bwMode="auto">
          <a:xfrm rot="932125">
            <a:off x="4544398" y="2712581"/>
            <a:ext cx="5158160" cy="4114800"/>
          </a:xfrm>
          <a:prstGeom prst="rect">
            <a:avLst/>
          </a:prstGeom>
          <a:noFill/>
          <a:ln w="9525">
            <a:noFill/>
            <a:miter lim="800000"/>
            <a:headEnd/>
            <a:tailEnd/>
          </a:ln>
          <a:effectLst/>
        </p:spPr>
      </p:pic>
      <p:sp>
        <p:nvSpPr>
          <p:cNvPr id="7" name="TextBox 6"/>
          <p:cNvSpPr txBox="1"/>
          <p:nvPr/>
        </p:nvSpPr>
        <p:spPr>
          <a:xfrm>
            <a:off x="6003533" y="1058238"/>
            <a:ext cx="3657600" cy="1200329"/>
          </a:xfrm>
          <a:prstGeom prst="rect">
            <a:avLst/>
          </a:prstGeom>
          <a:noFill/>
        </p:spPr>
        <p:txBody>
          <a:bodyPr wrap="square" rtlCol="0">
            <a:spAutoFit/>
          </a:bodyPr>
          <a:lstStyle/>
          <a:p>
            <a:pPr algn="just"/>
            <a:r>
              <a:rPr lang="en-US" sz="1800" dirty="0" smtClean="0"/>
              <a:t>Two teams from the University of Houston are among 10 finalists in a national computer game design competition sponsored by Microsoft.</a:t>
            </a:r>
            <a:endParaRPr lang="en-US" sz="1800" dirty="0"/>
          </a:p>
        </p:txBody>
      </p:sp>
      <p:sp>
        <p:nvSpPr>
          <p:cNvPr id="8" name="TextBox 7"/>
          <p:cNvSpPr txBox="1"/>
          <p:nvPr/>
        </p:nvSpPr>
        <p:spPr>
          <a:xfrm>
            <a:off x="478971" y="5464629"/>
            <a:ext cx="3581400" cy="2031325"/>
          </a:xfrm>
          <a:prstGeom prst="rect">
            <a:avLst/>
          </a:prstGeom>
          <a:noFill/>
        </p:spPr>
        <p:txBody>
          <a:bodyPr wrap="square" rtlCol="0">
            <a:spAutoFit/>
          </a:bodyPr>
          <a:lstStyle/>
          <a:p>
            <a:pPr algn="just"/>
            <a:r>
              <a:rPr lang="en-US" sz="1800" dirty="0" smtClean="0"/>
              <a:t>The eight computer science students have earned an all-expense paid trip to Washington, DC on April 23 where they will vie for a grand prize of $8,000, with hopes of advancing to the finals in Poland for a grand prize of $25,000.</a:t>
            </a:r>
            <a:endParaRPr lang="en-US" sz="1800" dirty="0"/>
          </a:p>
        </p:txBody>
      </p:sp>
      <p:sp>
        <p:nvSpPr>
          <p:cNvPr id="9" name="TextBox 8"/>
          <p:cNvSpPr txBox="1"/>
          <p:nvPr/>
        </p:nvSpPr>
        <p:spPr>
          <a:xfrm rot="21049269">
            <a:off x="187814" y="911771"/>
            <a:ext cx="2438400" cy="400110"/>
          </a:xfrm>
          <a:prstGeom prst="rect">
            <a:avLst/>
          </a:prstGeom>
          <a:noFill/>
        </p:spPr>
        <p:txBody>
          <a:bodyPr wrap="square" rtlCol="0">
            <a:spAutoFit/>
          </a:bodyPr>
          <a:lstStyle/>
          <a:p>
            <a:r>
              <a:rPr lang="en-US" dirty="0" smtClean="0"/>
              <a:t>RoboRecycler</a:t>
            </a:r>
            <a:endParaRPr lang="en-US" dirty="0"/>
          </a:p>
        </p:txBody>
      </p:sp>
      <p:sp>
        <p:nvSpPr>
          <p:cNvPr id="10" name="TextBox 9"/>
          <p:cNvSpPr txBox="1"/>
          <p:nvPr/>
        </p:nvSpPr>
        <p:spPr>
          <a:xfrm rot="865466">
            <a:off x="7946569" y="2862940"/>
            <a:ext cx="2057400" cy="400110"/>
          </a:xfrm>
          <a:prstGeom prst="rect">
            <a:avLst/>
          </a:prstGeom>
          <a:noFill/>
        </p:spPr>
        <p:txBody>
          <a:bodyPr wrap="square" rtlCol="0">
            <a:spAutoFit/>
          </a:bodyPr>
          <a:lstStyle/>
          <a:p>
            <a:r>
              <a:rPr lang="en-US" dirty="0" smtClean="0"/>
              <a:t>Antitoxin Squad</a:t>
            </a:r>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4038600" y="533400"/>
            <a:ext cx="1907351" cy="640080"/>
          </a:xfrm>
          <a:prstGeom prst="rect">
            <a:avLst/>
          </a:prstGeom>
          <a:noFill/>
          <a:ln w="9525">
            <a:solidFill>
              <a:srgbClr val="FF0000"/>
            </a:solidFill>
            <a:miter lim="800000"/>
            <a:headEnd/>
            <a:tailEnd/>
          </a:ln>
          <a:effectLst/>
        </p:spPr>
      </p:pic>
      <p:sp>
        <p:nvSpPr>
          <p:cNvPr id="15" name="Rectangle 14"/>
          <p:cNvSpPr/>
          <p:nvPr/>
        </p:nvSpPr>
        <p:spPr>
          <a:xfrm rot="21077022">
            <a:off x="336359" y="224770"/>
            <a:ext cx="3015697" cy="646331"/>
          </a:xfrm>
          <a:prstGeom prst="rect">
            <a:avLst/>
          </a:prstGeom>
          <a:noFill/>
        </p:spPr>
        <p:txBody>
          <a:bodyPr wrap="none" lIns="91440" tIns="45720" rIns="91440" bIns="45720">
            <a:spAutoFit/>
            <a:scene3d>
              <a:camera prst="perspectiveRelaxed"/>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reflection blurRad="6350" stA="60000" endA="900" endPos="60000" dist="29997" dir="5400000" sy="-100000" algn="bl" rotWithShape="0"/>
                </a:effectLst>
              </a:rPr>
              <a:t>gaming design</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reflection blurRad="6350" stA="60000" endA="900" endPos="60000" dist="29997" dir="5400000" sy="-100000" algn="bl" rotWithShape="0"/>
              </a:effectLst>
            </a:endParaRPr>
          </a:p>
        </p:txBody>
      </p:sp>
    </p:spTree>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lum bright="10000"/>
          </a:blip>
          <a:srcRect/>
          <a:stretch>
            <a:fillRect/>
          </a:stretch>
        </p:blipFill>
        <p:spPr bwMode="auto">
          <a:xfrm>
            <a:off x="337457" y="555171"/>
            <a:ext cx="6310517" cy="338328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lum bright="10000"/>
          </a:blip>
          <a:srcRect/>
          <a:stretch>
            <a:fillRect/>
          </a:stretch>
        </p:blipFill>
        <p:spPr bwMode="auto">
          <a:xfrm>
            <a:off x="3592286" y="3951514"/>
            <a:ext cx="5876988" cy="3383280"/>
          </a:xfrm>
          <a:prstGeom prst="rect">
            <a:avLst/>
          </a:prstGeom>
          <a:noFill/>
          <a:ln w="9525">
            <a:noFill/>
            <a:miter lim="800000"/>
            <a:headEnd/>
            <a:tailEnd/>
          </a:ln>
          <a:effectLst/>
        </p:spPr>
      </p:pic>
      <p:pic>
        <p:nvPicPr>
          <p:cNvPr id="6" name="Picture 8"/>
          <p:cNvPicPr>
            <a:picLocks noChangeAspect="1" noChangeArrowheads="1"/>
          </p:cNvPicPr>
          <p:nvPr/>
        </p:nvPicPr>
        <p:blipFill>
          <a:blip r:embed="rId4" cstate="print"/>
          <a:srcRect/>
          <a:stretch>
            <a:fillRect/>
          </a:stretch>
        </p:blipFill>
        <p:spPr bwMode="auto">
          <a:xfrm rot="1660267">
            <a:off x="5700357" y="402872"/>
            <a:ext cx="1303905" cy="914400"/>
          </a:xfrm>
          <a:prstGeom prst="rect">
            <a:avLst/>
          </a:prstGeom>
          <a:noFill/>
          <a:ln w="9525">
            <a:noFill/>
            <a:miter lim="800000"/>
            <a:headEnd/>
            <a:tailEnd/>
          </a:ln>
        </p:spPr>
      </p:pic>
      <p:pic>
        <p:nvPicPr>
          <p:cNvPr id="7" name="Picture 7"/>
          <p:cNvPicPr>
            <a:picLocks noChangeAspect="1" noChangeArrowheads="1"/>
          </p:cNvPicPr>
          <p:nvPr/>
        </p:nvPicPr>
        <p:blipFill>
          <a:blip r:embed="rId5" cstate="print"/>
          <a:srcRect/>
          <a:stretch>
            <a:fillRect/>
          </a:stretch>
        </p:blipFill>
        <p:spPr bwMode="auto">
          <a:xfrm rot="19740471">
            <a:off x="2929271" y="3830605"/>
            <a:ext cx="1623375" cy="914400"/>
          </a:xfrm>
          <a:prstGeom prst="rect">
            <a:avLst/>
          </a:prstGeom>
          <a:noFill/>
          <a:ln w="9525">
            <a:noFill/>
            <a:miter lim="800000"/>
            <a:headEnd/>
            <a:tailEnd/>
          </a:ln>
        </p:spPr>
      </p:pic>
      <p:sp>
        <p:nvSpPr>
          <p:cNvPr id="8" name="TextBox 7"/>
          <p:cNvSpPr txBox="1"/>
          <p:nvPr/>
        </p:nvSpPr>
        <p:spPr>
          <a:xfrm>
            <a:off x="6934200" y="1447800"/>
            <a:ext cx="2209800" cy="2123658"/>
          </a:xfrm>
          <a:prstGeom prst="rect">
            <a:avLst/>
          </a:prstGeom>
          <a:noFill/>
        </p:spPr>
        <p:txBody>
          <a:bodyPr wrap="square" rtlCol="0">
            <a:spAutoFit/>
          </a:bodyPr>
          <a:lstStyle/>
          <a:p>
            <a:pPr algn="just"/>
            <a:r>
              <a:rPr lang="en-US" sz="1200" dirty="0" smtClean="0"/>
              <a:t>Everything that the world may become "someday" lies in the hands of young people today. As they look at the road ahead, their close relationship with technology enables them to dream in ways we never have before. Put the two together, and you have young minds holding the tools that can make their vision a reality. </a:t>
            </a:r>
            <a:endParaRPr lang="en-US" sz="1200" dirty="0"/>
          </a:p>
        </p:txBody>
      </p:sp>
      <p:sp>
        <p:nvSpPr>
          <p:cNvPr id="9" name="TextBox 8"/>
          <p:cNvSpPr txBox="1"/>
          <p:nvPr/>
        </p:nvSpPr>
        <p:spPr>
          <a:xfrm>
            <a:off x="457200" y="4876800"/>
            <a:ext cx="2514600" cy="2677656"/>
          </a:xfrm>
          <a:prstGeom prst="rect">
            <a:avLst/>
          </a:prstGeom>
          <a:noFill/>
        </p:spPr>
        <p:txBody>
          <a:bodyPr wrap="square" rtlCol="0">
            <a:spAutoFit/>
          </a:bodyPr>
          <a:lstStyle/>
          <a:p>
            <a:pPr algn="just"/>
            <a:r>
              <a:rPr lang="en-US" sz="1200" dirty="0" smtClean="0"/>
              <a:t>This is the recipe that inspired Microsoft to create the Imagine Cup. What begins with a burst of inspiration and a lot of hard work can become a future software breakthrough, a future career, or a flourishing new industry. The Imagine Cup encourages young people to apply their imagination, their passion and their creativity to technology innovations that can make a difference in the world – today.</a:t>
            </a:r>
          </a:p>
          <a:p>
            <a:pPr algn="just"/>
            <a:endParaRPr lang="en-US" sz="800" dirty="0" smtClean="0"/>
          </a:p>
          <a:p>
            <a:pPr algn="ctr"/>
            <a:r>
              <a:rPr lang="en-US" sz="1200" dirty="0" smtClean="0"/>
              <a:t>-Microsoft-</a:t>
            </a:r>
            <a:endParaRPr lang="en-US" sz="1200" dirty="0"/>
          </a:p>
        </p:txBody>
      </p:sp>
      <p:pic>
        <p:nvPicPr>
          <p:cNvPr id="10" name="Picture 9" descr="U.S. Imagine Cup 2010">
            <a:hlinkClick r:id="rId6"/>
          </p:cNvPr>
          <p:cNvPicPr/>
          <p:nvPr/>
        </p:nvPicPr>
        <p:blipFill>
          <a:blip r:embed="rId7" cstate="print"/>
          <a:srcRect/>
          <a:stretch>
            <a:fillRect/>
          </a:stretch>
        </p:blipFill>
        <p:spPr bwMode="auto">
          <a:xfrm>
            <a:off x="381000" y="152400"/>
            <a:ext cx="3200400" cy="457200"/>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cstate="print"/>
          <a:srcRect/>
          <a:stretch>
            <a:fillRect/>
          </a:stretch>
        </p:blipFill>
        <p:spPr bwMode="auto">
          <a:xfrm>
            <a:off x="381000" y="609600"/>
            <a:ext cx="2699863" cy="22860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3" cstate="print"/>
          <a:srcRect/>
          <a:stretch>
            <a:fillRect/>
          </a:stretch>
        </p:blipFill>
        <p:spPr bwMode="auto">
          <a:xfrm rot="20645361">
            <a:off x="244757" y="2949839"/>
            <a:ext cx="2926080" cy="2194560"/>
          </a:xfrm>
          <a:prstGeom prst="rect">
            <a:avLst/>
          </a:prstGeom>
          <a:noFill/>
          <a:ln w="9525">
            <a:noFill/>
            <a:miter lim="800000"/>
            <a:headEnd/>
            <a:tailEnd/>
          </a:ln>
          <a:effectLst/>
        </p:spPr>
      </p:pic>
      <p:pic>
        <p:nvPicPr>
          <p:cNvPr id="6146" name="Picture 2"/>
          <p:cNvPicPr>
            <a:picLocks noChangeAspect="1" noChangeArrowheads="1"/>
          </p:cNvPicPr>
          <p:nvPr/>
        </p:nvPicPr>
        <p:blipFill>
          <a:blip r:embed="rId4" cstate="print"/>
          <a:srcRect/>
          <a:stretch>
            <a:fillRect/>
          </a:stretch>
        </p:blipFill>
        <p:spPr bwMode="auto">
          <a:xfrm rot="620254">
            <a:off x="6698830" y="3389591"/>
            <a:ext cx="2274030" cy="18288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5" cstate="print"/>
          <a:srcRect/>
          <a:stretch>
            <a:fillRect/>
          </a:stretch>
        </p:blipFill>
        <p:spPr bwMode="auto">
          <a:xfrm>
            <a:off x="381000" y="5181600"/>
            <a:ext cx="3048000" cy="2286000"/>
          </a:xfrm>
          <a:prstGeom prst="rect">
            <a:avLst/>
          </a:prstGeom>
          <a:noFill/>
          <a:ln w="9525">
            <a:noFill/>
            <a:miter lim="800000"/>
            <a:headEnd/>
            <a:tailEnd/>
          </a:ln>
          <a:effectLst/>
        </p:spPr>
      </p:pic>
      <p:pic>
        <p:nvPicPr>
          <p:cNvPr id="4098" name="Picture 2"/>
          <p:cNvPicPr>
            <a:picLocks noChangeAspect="1" noChangeArrowheads="1"/>
          </p:cNvPicPr>
          <p:nvPr/>
        </p:nvPicPr>
        <p:blipFill>
          <a:blip r:embed="rId6" cstate="print">
            <a:lum bright="10000"/>
          </a:blip>
          <a:srcRect/>
          <a:stretch>
            <a:fillRect/>
          </a:stretch>
        </p:blipFill>
        <p:spPr bwMode="auto">
          <a:xfrm>
            <a:off x="3124200" y="1219200"/>
            <a:ext cx="3776268" cy="2194560"/>
          </a:xfrm>
          <a:prstGeom prst="rect">
            <a:avLst/>
          </a:prstGeom>
          <a:noFill/>
          <a:ln w="9525">
            <a:noFill/>
            <a:miter lim="800000"/>
            <a:headEnd/>
            <a:tailEnd/>
          </a:ln>
          <a:effectLst/>
        </p:spPr>
      </p:pic>
      <p:sp>
        <p:nvSpPr>
          <p:cNvPr id="10" name="TextBox 9"/>
          <p:cNvSpPr txBox="1"/>
          <p:nvPr/>
        </p:nvSpPr>
        <p:spPr>
          <a:xfrm>
            <a:off x="7010400" y="1371600"/>
            <a:ext cx="2057400" cy="1815882"/>
          </a:xfrm>
          <a:prstGeom prst="rect">
            <a:avLst/>
          </a:prstGeom>
          <a:noFill/>
        </p:spPr>
        <p:txBody>
          <a:bodyPr wrap="square" rtlCol="0">
            <a:spAutoFit/>
          </a:bodyPr>
          <a:lstStyle/>
          <a:p>
            <a:pPr algn="ctr"/>
            <a:r>
              <a:rPr lang="en-US" sz="1400" dirty="0" smtClean="0"/>
              <a:t>Two University of Houston computer science teams placed in the </a:t>
            </a:r>
            <a:r>
              <a:rPr lang="en-US" sz="1400" u="sng" dirty="0" smtClean="0"/>
              <a:t>top four</a:t>
            </a:r>
            <a:r>
              <a:rPr lang="en-US" sz="1400" dirty="0" smtClean="0"/>
              <a:t> in the national game development competition sponsored by Microsoft</a:t>
            </a:r>
            <a:endParaRPr lang="en-US" sz="1400" dirty="0"/>
          </a:p>
        </p:txBody>
      </p:sp>
      <p:sp>
        <p:nvSpPr>
          <p:cNvPr id="12" name="TextBox 11"/>
          <p:cNvSpPr txBox="1"/>
          <p:nvPr/>
        </p:nvSpPr>
        <p:spPr>
          <a:xfrm>
            <a:off x="3962400" y="381000"/>
            <a:ext cx="4876800" cy="707886"/>
          </a:xfrm>
          <a:prstGeom prst="rect">
            <a:avLst/>
          </a:prstGeom>
          <a:noFill/>
        </p:spPr>
        <p:txBody>
          <a:bodyPr wrap="square" rtlCol="0">
            <a:spAutoFit/>
          </a:bodyPr>
          <a:lstStyle/>
          <a:p>
            <a:pPr algn="ctr"/>
            <a:r>
              <a:rPr lang="en-US" b="1" dirty="0" smtClean="0">
                <a:solidFill>
                  <a:srgbClr val="FF0000"/>
                </a:solidFill>
              </a:rPr>
              <a:t>Celebrating at the Graduates Luncheon 2010 for Computer Science</a:t>
            </a:r>
            <a:endParaRPr lang="en-US" b="1" dirty="0">
              <a:solidFill>
                <a:srgbClr val="FF0000"/>
              </a:solidFill>
            </a:endParaRPr>
          </a:p>
        </p:txBody>
      </p:sp>
      <p:sp>
        <p:nvSpPr>
          <p:cNvPr id="14" name="TextBox 13"/>
          <p:cNvSpPr txBox="1"/>
          <p:nvPr/>
        </p:nvSpPr>
        <p:spPr>
          <a:xfrm>
            <a:off x="3733800" y="5334000"/>
            <a:ext cx="1219200" cy="215444"/>
          </a:xfrm>
          <a:prstGeom prst="rect">
            <a:avLst/>
          </a:prstGeom>
          <a:noFill/>
        </p:spPr>
        <p:txBody>
          <a:bodyPr wrap="square" rtlCol="0">
            <a:spAutoFit/>
          </a:bodyPr>
          <a:lstStyle/>
          <a:p>
            <a:r>
              <a:rPr lang="en-US" sz="800" dirty="0" smtClean="0"/>
              <a:t>Dr. Jaspal Subhlok, Chair</a:t>
            </a:r>
            <a:endParaRPr lang="en-US" sz="800" dirty="0"/>
          </a:p>
        </p:txBody>
      </p:sp>
      <p:sp>
        <p:nvSpPr>
          <p:cNvPr id="16" name="TextBox 15"/>
          <p:cNvSpPr txBox="1"/>
          <p:nvPr/>
        </p:nvSpPr>
        <p:spPr>
          <a:xfrm>
            <a:off x="5257800" y="5334000"/>
            <a:ext cx="1295400" cy="215444"/>
          </a:xfrm>
          <a:prstGeom prst="rect">
            <a:avLst/>
          </a:prstGeom>
          <a:noFill/>
        </p:spPr>
        <p:txBody>
          <a:bodyPr wrap="square" rtlCol="0">
            <a:spAutoFit/>
          </a:bodyPr>
          <a:lstStyle/>
          <a:p>
            <a:r>
              <a:rPr lang="en-US" sz="800" dirty="0" smtClean="0"/>
              <a:t>Barbara M. Murray, DBA</a:t>
            </a:r>
            <a:endParaRPr lang="en-US" sz="800" dirty="0"/>
          </a:p>
        </p:txBody>
      </p:sp>
      <p:pic>
        <p:nvPicPr>
          <p:cNvPr id="4107" name="Picture 11"/>
          <p:cNvPicPr>
            <a:picLocks noChangeAspect="1" noChangeArrowheads="1"/>
          </p:cNvPicPr>
          <p:nvPr/>
        </p:nvPicPr>
        <p:blipFill>
          <a:blip r:embed="rId7" cstate="print"/>
          <a:srcRect/>
          <a:stretch>
            <a:fillRect/>
          </a:stretch>
        </p:blipFill>
        <p:spPr bwMode="auto">
          <a:xfrm>
            <a:off x="3733800" y="5715000"/>
            <a:ext cx="1681992" cy="1828800"/>
          </a:xfrm>
          <a:prstGeom prst="rect">
            <a:avLst/>
          </a:prstGeom>
          <a:noFill/>
          <a:ln w="9525">
            <a:noFill/>
            <a:miter lim="800000"/>
            <a:headEnd/>
            <a:tailEnd/>
          </a:ln>
          <a:effectLst/>
        </p:spPr>
      </p:pic>
      <p:pic>
        <p:nvPicPr>
          <p:cNvPr id="4102" name="Picture 6"/>
          <p:cNvPicPr>
            <a:picLocks noChangeAspect="1" noChangeArrowheads="1"/>
          </p:cNvPicPr>
          <p:nvPr/>
        </p:nvPicPr>
        <p:blipFill>
          <a:blip r:embed="rId8" cstate="print"/>
          <a:srcRect/>
          <a:stretch>
            <a:fillRect/>
          </a:stretch>
        </p:blipFill>
        <p:spPr bwMode="auto">
          <a:xfrm rot="21075886">
            <a:off x="5401731" y="5466241"/>
            <a:ext cx="3916138" cy="2194560"/>
          </a:xfrm>
          <a:prstGeom prst="rect">
            <a:avLst/>
          </a:prstGeom>
          <a:noFill/>
          <a:ln w="9525">
            <a:noFill/>
            <a:miter lim="800000"/>
            <a:headEnd/>
            <a:tailEnd/>
          </a:ln>
          <a:effectLst/>
        </p:spPr>
      </p:pic>
      <p:pic>
        <p:nvPicPr>
          <p:cNvPr id="6147" name="Picture 3"/>
          <p:cNvPicPr>
            <a:picLocks noChangeAspect="1" noChangeArrowheads="1"/>
          </p:cNvPicPr>
          <p:nvPr/>
        </p:nvPicPr>
        <p:blipFill>
          <a:blip r:embed="rId9" cstate="print"/>
          <a:srcRect/>
          <a:stretch>
            <a:fillRect/>
          </a:stretch>
        </p:blipFill>
        <p:spPr bwMode="auto">
          <a:xfrm>
            <a:off x="3505200" y="3048000"/>
            <a:ext cx="3048000" cy="2286000"/>
          </a:xfrm>
          <a:prstGeom prst="rect">
            <a:avLst/>
          </a:prstGeom>
          <a:noFill/>
          <a:ln w="9525">
            <a:noFill/>
            <a:miter lim="800000"/>
            <a:headEnd/>
            <a:tailEnd/>
          </a:ln>
          <a:effectLst/>
        </p:spPr>
      </p:pic>
      <p:sp>
        <p:nvSpPr>
          <p:cNvPr id="18" name="TextBox 17"/>
          <p:cNvSpPr txBox="1"/>
          <p:nvPr/>
        </p:nvSpPr>
        <p:spPr>
          <a:xfrm>
            <a:off x="2269733" y="7459038"/>
            <a:ext cx="1066800" cy="215444"/>
          </a:xfrm>
          <a:prstGeom prst="rect">
            <a:avLst/>
          </a:prstGeom>
          <a:noFill/>
        </p:spPr>
        <p:txBody>
          <a:bodyPr wrap="square" rtlCol="0">
            <a:spAutoFit/>
          </a:bodyPr>
          <a:lstStyle/>
          <a:p>
            <a:r>
              <a:rPr lang="en-US" sz="800" dirty="0" smtClean="0"/>
              <a:t>Dr. Victoria Hilford</a:t>
            </a:r>
            <a:endParaRPr lang="en-US" sz="800" dirty="0"/>
          </a:p>
        </p:txBody>
      </p:sp>
      <p:sp>
        <p:nvSpPr>
          <p:cNvPr id="20" name="TextBox 19"/>
          <p:cNvSpPr txBox="1"/>
          <p:nvPr/>
        </p:nvSpPr>
        <p:spPr>
          <a:xfrm>
            <a:off x="430658" y="7438490"/>
            <a:ext cx="1295400" cy="338554"/>
          </a:xfrm>
          <a:prstGeom prst="rect">
            <a:avLst/>
          </a:prstGeom>
          <a:noFill/>
        </p:spPr>
        <p:txBody>
          <a:bodyPr wrap="square" rtlCol="0">
            <a:spAutoFit/>
          </a:bodyPr>
          <a:lstStyle/>
          <a:p>
            <a:r>
              <a:rPr lang="en-US" sz="800" dirty="0" smtClean="0"/>
              <a:t>Instructor Level 13: Jose Baez-Franceschi</a:t>
            </a:r>
            <a:endParaRPr lang="en-US" sz="800" dirty="0"/>
          </a:p>
        </p:txBody>
      </p:sp>
      <p:sp>
        <p:nvSpPr>
          <p:cNvPr id="21" name="TextBox 20"/>
          <p:cNvSpPr txBox="1"/>
          <p:nvPr/>
        </p:nvSpPr>
        <p:spPr>
          <a:xfrm>
            <a:off x="2053975" y="1510301"/>
            <a:ext cx="1066800" cy="338554"/>
          </a:xfrm>
          <a:prstGeom prst="rect">
            <a:avLst/>
          </a:prstGeom>
          <a:noFill/>
        </p:spPr>
        <p:txBody>
          <a:bodyPr wrap="square" rtlCol="0">
            <a:spAutoFit/>
          </a:bodyPr>
          <a:lstStyle/>
          <a:p>
            <a:r>
              <a:rPr lang="en-US" sz="800" dirty="0" smtClean="0"/>
              <a:t>Instructor Ifrit Salsa:</a:t>
            </a:r>
          </a:p>
          <a:p>
            <a:r>
              <a:rPr lang="en-US" sz="800" dirty="0" smtClean="0"/>
              <a:t>Dr. Chang Yun</a:t>
            </a:r>
          </a:p>
        </p:txBody>
      </p:sp>
    </p:spTree>
  </p:cSld>
  <p:clrMapOvr>
    <a:masterClrMapping/>
  </p:clrMapOvr>
  <p:transition spd="slow">
    <p:wipe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9" name="Picture 13"/>
          <p:cNvPicPr>
            <a:picLocks noChangeAspect="1" noChangeArrowheads="1"/>
          </p:cNvPicPr>
          <p:nvPr/>
        </p:nvPicPr>
        <p:blipFill>
          <a:blip r:embed="rId2" cstate="print"/>
          <a:srcRect/>
          <a:stretch>
            <a:fillRect/>
          </a:stretch>
        </p:blipFill>
        <p:spPr bwMode="auto">
          <a:xfrm>
            <a:off x="0" y="0"/>
            <a:ext cx="10058400" cy="7772400"/>
          </a:xfrm>
          <a:prstGeom prst="rect">
            <a:avLst/>
          </a:prstGeom>
          <a:noFill/>
          <a:ln w="9525">
            <a:noFill/>
            <a:miter lim="800000"/>
            <a:headEnd/>
            <a:tailEnd/>
          </a:ln>
          <a:effectLst/>
        </p:spPr>
      </p:pic>
      <p:pic>
        <p:nvPicPr>
          <p:cNvPr id="5" name="Picture 4"/>
          <p:cNvPicPr/>
          <p:nvPr/>
        </p:nvPicPr>
        <p:blipFill>
          <a:blip r:embed="rId3" cstate="print"/>
          <a:srcRect/>
          <a:stretch>
            <a:fillRect/>
          </a:stretch>
        </p:blipFill>
        <p:spPr bwMode="auto">
          <a:xfrm>
            <a:off x="1935480" y="1662430"/>
            <a:ext cx="5943600" cy="4457700"/>
          </a:xfrm>
          <a:prstGeom prst="rect">
            <a:avLst/>
          </a:prstGeom>
          <a:noFill/>
          <a:ln w="9525">
            <a:noFill/>
            <a:miter lim="800000"/>
            <a:headEnd/>
            <a:tailEnd/>
          </a:ln>
        </p:spPr>
      </p:pic>
      <p:sp>
        <p:nvSpPr>
          <p:cNvPr id="6" name="Rectangle 5"/>
          <p:cNvSpPr/>
          <p:nvPr/>
        </p:nvSpPr>
        <p:spPr>
          <a:xfrm>
            <a:off x="3097619" y="6071191"/>
            <a:ext cx="3919727"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Team Level 13 and </a:t>
            </a:r>
          </a:p>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Team Ifrit Salsa</a:t>
            </a:r>
          </a:p>
        </p:txBody>
      </p:sp>
      <p:pic>
        <p:nvPicPr>
          <p:cNvPr id="4108" name="Picture 12" descr="C:\Documents and Settings\bstevens.SKYNET\Local Settings\Temporary Internet Files\Content.IE5\7L5RAT3U\MC900104736[1].wmf"/>
          <p:cNvPicPr>
            <a:picLocks noChangeAspect="1" noChangeArrowheads="1"/>
          </p:cNvPicPr>
          <p:nvPr/>
        </p:nvPicPr>
        <p:blipFill>
          <a:blip r:embed="rId4" cstate="print"/>
          <a:srcRect/>
          <a:stretch>
            <a:fillRect/>
          </a:stretch>
        </p:blipFill>
        <p:spPr bwMode="auto">
          <a:xfrm>
            <a:off x="3810000" y="5410200"/>
            <a:ext cx="3749040" cy="1476269"/>
          </a:xfrm>
          <a:prstGeom prst="rect">
            <a:avLst/>
          </a:prstGeom>
          <a:noFill/>
        </p:spPr>
      </p:pic>
      <p:sp>
        <p:nvSpPr>
          <p:cNvPr id="7" name="TextBox 6"/>
          <p:cNvSpPr txBox="1"/>
          <p:nvPr/>
        </p:nvSpPr>
        <p:spPr>
          <a:xfrm>
            <a:off x="7945120" y="3078480"/>
            <a:ext cx="1752600" cy="1815882"/>
          </a:xfrm>
          <a:prstGeom prst="rect">
            <a:avLst/>
          </a:prstGeom>
          <a:noFill/>
        </p:spPr>
        <p:txBody>
          <a:bodyPr wrap="square" rtlCol="0">
            <a:spAutoFit/>
          </a:bodyPr>
          <a:lstStyle/>
          <a:p>
            <a:r>
              <a:rPr lang="en-US" sz="1400" dirty="0" smtClean="0"/>
              <a:t>UH students have excelled in game development, and the Computer Science Department was among the first in the nation to offer these courses.</a:t>
            </a:r>
            <a:endParaRPr lang="en-US" sz="1400" dirty="0"/>
          </a:p>
        </p:txBody>
      </p:sp>
    </p:spTree>
  </p:cSld>
  <p:clrMapOvr>
    <a:masterClrMapping/>
  </p:clrMapOvr>
  <p:transition spd="slow">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2418397" y="2560955"/>
            <a:ext cx="5221605" cy="2650490"/>
          </a:xfrm>
          <a:prstGeom prst="rect">
            <a:avLst/>
          </a:prstGeom>
          <a:noFill/>
          <a:ln w="9525">
            <a:noFill/>
            <a:miter lim="800000"/>
            <a:headEnd/>
            <a:tailEnd/>
          </a:ln>
        </p:spPr>
      </p:pic>
      <p:sp>
        <p:nvSpPr>
          <p:cNvPr id="5" name="Rectangle 4"/>
          <p:cNvSpPr/>
          <p:nvPr/>
        </p:nvSpPr>
        <p:spPr>
          <a:xfrm rot="289961">
            <a:off x="1719567" y="688971"/>
            <a:ext cx="8320098" cy="830997"/>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two teams choose a name!</a:t>
            </a:r>
            <a:endParaRPr lang="en-US" sz="4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Picture 5"/>
          <p:cNvPicPr>
            <a:picLocks noChangeAspect="1" noChangeArrowheads="1"/>
          </p:cNvPicPr>
          <p:nvPr/>
        </p:nvPicPr>
        <p:blipFill>
          <a:blip r:embed="rId3" cstate="print"/>
          <a:srcRect/>
          <a:stretch>
            <a:fillRect/>
          </a:stretch>
        </p:blipFill>
        <p:spPr bwMode="auto">
          <a:xfrm>
            <a:off x="7924800" y="2133600"/>
            <a:ext cx="1623377" cy="914400"/>
          </a:xfrm>
          <a:prstGeom prst="rect">
            <a:avLst/>
          </a:prstGeom>
          <a:noFill/>
          <a:ln w="9525">
            <a:noFill/>
            <a:miter lim="800000"/>
            <a:headEnd/>
            <a:tailEnd/>
          </a:ln>
        </p:spPr>
      </p:pic>
      <p:pic>
        <p:nvPicPr>
          <p:cNvPr id="7" name="Picture 8"/>
          <p:cNvPicPr>
            <a:picLocks noChangeAspect="1" noChangeArrowheads="1"/>
          </p:cNvPicPr>
          <p:nvPr/>
        </p:nvPicPr>
        <p:blipFill>
          <a:blip r:embed="rId4" cstate="print"/>
          <a:srcRect/>
          <a:stretch>
            <a:fillRect/>
          </a:stretch>
        </p:blipFill>
        <p:spPr bwMode="auto">
          <a:xfrm>
            <a:off x="304800" y="2133600"/>
            <a:ext cx="1303907" cy="914400"/>
          </a:xfrm>
          <a:prstGeom prst="rect">
            <a:avLst/>
          </a:prstGeom>
          <a:noFill/>
          <a:ln w="9525">
            <a:noFill/>
            <a:miter lim="800000"/>
            <a:headEnd/>
            <a:tailEnd/>
          </a:ln>
        </p:spPr>
      </p:pic>
      <p:sp>
        <p:nvSpPr>
          <p:cNvPr id="8" name="TextBox 7"/>
          <p:cNvSpPr txBox="1"/>
          <p:nvPr/>
        </p:nvSpPr>
        <p:spPr>
          <a:xfrm>
            <a:off x="2499360" y="5273040"/>
            <a:ext cx="5105400" cy="1015663"/>
          </a:xfrm>
          <a:prstGeom prst="rect">
            <a:avLst/>
          </a:prstGeom>
          <a:noFill/>
        </p:spPr>
        <p:txBody>
          <a:bodyPr wrap="square" rtlCol="0">
            <a:spAutoFit/>
          </a:bodyPr>
          <a:lstStyle/>
          <a:p>
            <a:pPr algn="just"/>
            <a:r>
              <a:rPr lang="en-US" sz="1200" b="1" dirty="0" smtClean="0"/>
              <a:t>Standing:</a:t>
            </a:r>
            <a:r>
              <a:rPr lang="en-US" sz="1200" dirty="0" smtClean="0"/>
              <a:t> Jose Baez-Franceschi, Instructor for Level 13, Alaa Gharandoq; Daniel Biediger; Jesus Hernandez (Team members for </a:t>
            </a:r>
            <a:r>
              <a:rPr lang="en-US" sz="1200" dirty="0" err="1" smtClean="0"/>
              <a:t>Ifrit</a:t>
            </a:r>
            <a:r>
              <a:rPr lang="en-US" sz="1200" dirty="0" smtClean="0"/>
              <a:t> Salsa), and Dr. Chang Yun, Instructor for Ifrit Salsa.  Not pictured: Ifrit Salsa team member Arifur Sabeth</a:t>
            </a:r>
          </a:p>
          <a:p>
            <a:pPr algn="just"/>
            <a:r>
              <a:rPr lang="en-US" sz="1200" b="1" dirty="0" smtClean="0"/>
              <a:t>Sitting:</a:t>
            </a:r>
            <a:r>
              <a:rPr lang="en-US" sz="1200" dirty="0" smtClean="0"/>
              <a:t>  Yu-Chao (Alan) Chen, Reggie Tye, Paul Diaz (Team members for Level 13).  Not pictured: Level 13 team member  Syung (Tom) You</a:t>
            </a:r>
            <a:endParaRPr lang="en-US" sz="1200" dirty="0"/>
          </a:p>
        </p:txBody>
      </p:sp>
      <p:sp>
        <p:nvSpPr>
          <p:cNvPr id="9" name="TextBox 8"/>
          <p:cNvSpPr txBox="1"/>
          <p:nvPr/>
        </p:nvSpPr>
        <p:spPr>
          <a:xfrm>
            <a:off x="7802880" y="3515360"/>
            <a:ext cx="2001520" cy="3785652"/>
          </a:xfrm>
          <a:prstGeom prst="rect">
            <a:avLst/>
          </a:prstGeom>
          <a:noFill/>
        </p:spPr>
        <p:txBody>
          <a:bodyPr wrap="square" rtlCol="0">
            <a:spAutoFit/>
          </a:bodyPr>
          <a:lstStyle/>
          <a:p>
            <a:pPr algn="just"/>
            <a:r>
              <a:rPr lang="en-US" sz="1600" dirty="0" smtClean="0"/>
              <a:t>“One teammate came up with the name Ifrit and then we all came up with the name Salsa, of course,  because it’s Texas.  You have a lot of ingredients in salsa and there’s lots of ingredients that go into the game.  A salsa that’s so hot that only a fire demon in Ifrit could eat it.”</a:t>
            </a:r>
            <a:endParaRPr lang="en-US" sz="1600" dirty="0"/>
          </a:p>
        </p:txBody>
      </p:sp>
      <p:sp>
        <p:nvSpPr>
          <p:cNvPr id="10" name="TextBox 9"/>
          <p:cNvSpPr txBox="1"/>
          <p:nvPr/>
        </p:nvSpPr>
        <p:spPr>
          <a:xfrm>
            <a:off x="167105" y="3538621"/>
            <a:ext cx="2027455" cy="3785652"/>
          </a:xfrm>
          <a:prstGeom prst="rect">
            <a:avLst/>
          </a:prstGeom>
          <a:noFill/>
        </p:spPr>
        <p:txBody>
          <a:bodyPr wrap="square" rtlCol="0">
            <a:spAutoFit/>
          </a:bodyPr>
          <a:lstStyle/>
          <a:p>
            <a:pPr algn="just"/>
            <a:r>
              <a:rPr lang="en-US" sz="1600" dirty="0" smtClean="0"/>
              <a:t>“Our team submitted names and had a vote.  Level 13 won the vote. The number 13 in some cultures is associated with bad luck, but we chose it because it can also be used to represent something that is unattainable (i.e. the perfect game). It helps us to work harder and strive for perfection.”</a:t>
            </a:r>
            <a:endParaRPr lang="en-US" sz="1600" dirty="0"/>
          </a:p>
        </p:txBody>
      </p:sp>
      <p:sp>
        <p:nvSpPr>
          <p:cNvPr id="11" name="TextBox 10"/>
          <p:cNvSpPr txBox="1"/>
          <p:nvPr/>
        </p:nvSpPr>
        <p:spPr>
          <a:xfrm>
            <a:off x="2159000" y="2184400"/>
            <a:ext cx="5638800" cy="338554"/>
          </a:xfrm>
          <a:prstGeom prst="rect">
            <a:avLst/>
          </a:prstGeom>
          <a:noFill/>
        </p:spPr>
        <p:txBody>
          <a:bodyPr wrap="square" rtlCol="0">
            <a:spAutoFit/>
          </a:bodyPr>
          <a:lstStyle/>
          <a:p>
            <a:r>
              <a:rPr lang="en-US" sz="1600" dirty="0" smtClean="0"/>
              <a:t>To foster team spirit, they needed creative names for their teams!</a:t>
            </a:r>
            <a:endParaRPr lang="en-US" sz="1600" dirty="0"/>
          </a:p>
        </p:txBody>
      </p:sp>
      <p:sp>
        <p:nvSpPr>
          <p:cNvPr id="12" name="TextBox 11"/>
          <p:cNvSpPr txBox="1"/>
          <p:nvPr/>
        </p:nvSpPr>
        <p:spPr>
          <a:xfrm>
            <a:off x="7833360" y="3134360"/>
            <a:ext cx="1447800" cy="430887"/>
          </a:xfrm>
          <a:prstGeom prst="rect">
            <a:avLst/>
          </a:prstGeom>
          <a:noFill/>
        </p:spPr>
        <p:txBody>
          <a:bodyPr wrap="square" rtlCol="0">
            <a:spAutoFit/>
          </a:bodyPr>
          <a:lstStyle/>
          <a:p>
            <a:r>
              <a:rPr lang="en-US" sz="1100" dirty="0" smtClean="0"/>
              <a:t>Per team graduate, Daniel Biediger:</a:t>
            </a:r>
            <a:endParaRPr lang="en-US" sz="1100" dirty="0"/>
          </a:p>
        </p:txBody>
      </p:sp>
      <p:sp>
        <p:nvSpPr>
          <p:cNvPr id="13" name="TextBox 12"/>
          <p:cNvSpPr txBox="1"/>
          <p:nvPr/>
        </p:nvSpPr>
        <p:spPr>
          <a:xfrm>
            <a:off x="182880" y="3129280"/>
            <a:ext cx="1371600" cy="430887"/>
          </a:xfrm>
          <a:prstGeom prst="rect">
            <a:avLst/>
          </a:prstGeom>
          <a:noFill/>
        </p:spPr>
        <p:txBody>
          <a:bodyPr wrap="square" rtlCol="0">
            <a:spAutoFit/>
          </a:bodyPr>
          <a:lstStyle/>
          <a:p>
            <a:r>
              <a:rPr lang="en-US" sz="1100" dirty="0" smtClean="0"/>
              <a:t>Per team graduate, Reggie Tye:</a:t>
            </a:r>
            <a:endParaRPr lang="en-US" sz="1100" dirty="0"/>
          </a:p>
        </p:txBody>
      </p:sp>
    </p:spTree>
  </p:cSld>
  <p:clrMapOvr>
    <a:masterClrMapping/>
  </p:clrMapOvr>
  <p:transition spd="slow">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cstate="print"/>
          <a:srcRect/>
          <a:stretch>
            <a:fillRect/>
          </a:stretch>
        </p:blipFill>
        <p:spPr bwMode="auto">
          <a:xfrm>
            <a:off x="3352800" y="228600"/>
            <a:ext cx="6096000" cy="45720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rot="20904840">
            <a:off x="1105053" y="1801873"/>
            <a:ext cx="2379380" cy="3657600"/>
          </a:xfrm>
          <a:prstGeom prst="rect">
            <a:avLst/>
          </a:prstGeom>
          <a:noFill/>
          <a:ln w="9525">
            <a:noFill/>
            <a:miter lim="800000"/>
            <a:headEnd/>
            <a:tailEnd/>
          </a:ln>
          <a:effectLst/>
        </p:spPr>
      </p:pic>
      <p:sp>
        <p:nvSpPr>
          <p:cNvPr id="7" name="Rectangle 6"/>
          <p:cNvSpPr/>
          <p:nvPr/>
        </p:nvSpPr>
        <p:spPr>
          <a:xfrm>
            <a:off x="820480" y="4869712"/>
            <a:ext cx="1474313" cy="369332"/>
          </a:xfrm>
          <a:prstGeom prst="rect">
            <a:avLst/>
          </a:prstGeom>
          <a:noFill/>
        </p:spPr>
        <p:txBody>
          <a:bodyPr wrap="none" lIns="91440" tIns="45720" rIns="91440" bIns="45720">
            <a:spAutoFit/>
          </a:bodyPr>
          <a:lstStyle/>
          <a:p>
            <a:pPr algn="ctr"/>
            <a:r>
              <a:rPr lang="en-US" sz="1800" b="1" cap="none" spc="0" dirty="0" smtClean="0">
                <a:ln w="10541" cmpd="sng">
                  <a:solidFill>
                    <a:srgbClr val="7D7D7D">
                      <a:tint val="100000"/>
                      <a:shade val="100000"/>
                      <a:satMod val="110000"/>
                    </a:srgbClr>
                  </a:solidFill>
                  <a:prstDash val="solid"/>
                </a:ln>
                <a:solidFill>
                  <a:schemeClr val="bg1"/>
                </a:solidFill>
                <a:effectLst/>
              </a:rPr>
              <a:t>RoboRecycler</a:t>
            </a:r>
            <a:endParaRPr lang="en-US" sz="1800" b="1" cap="none" spc="0" dirty="0">
              <a:ln w="10541" cmpd="sng">
                <a:solidFill>
                  <a:srgbClr val="7D7D7D">
                    <a:tint val="100000"/>
                    <a:shade val="100000"/>
                    <a:satMod val="110000"/>
                  </a:srgbClr>
                </a:solidFill>
                <a:prstDash val="solid"/>
              </a:ln>
              <a:solidFill>
                <a:schemeClr val="bg1"/>
              </a:solidFill>
              <a:effectLst/>
            </a:endParaRPr>
          </a:p>
        </p:txBody>
      </p:sp>
      <p:sp>
        <p:nvSpPr>
          <p:cNvPr id="9" name="TextBox 8"/>
          <p:cNvSpPr txBox="1"/>
          <p:nvPr/>
        </p:nvSpPr>
        <p:spPr>
          <a:xfrm>
            <a:off x="2209800" y="4876800"/>
            <a:ext cx="1828800" cy="1200329"/>
          </a:xfrm>
          <a:prstGeom prst="rect">
            <a:avLst/>
          </a:prstGeom>
          <a:noFill/>
        </p:spPr>
        <p:txBody>
          <a:bodyPr wrap="square" rtlCol="0">
            <a:spAutoFit/>
          </a:bodyPr>
          <a:lstStyle/>
          <a:p>
            <a:r>
              <a:rPr lang="en-US" sz="1800" dirty="0" smtClean="0">
                <a:solidFill>
                  <a:schemeClr val="bg1"/>
                </a:solidFill>
              </a:rPr>
              <a:t>seeks to teach youngsters that recycling is easy and fun.</a:t>
            </a:r>
            <a:endParaRPr lang="en-US" sz="1800" dirty="0">
              <a:solidFill>
                <a:schemeClr val="bg1"/>
              </a:solidFill>
            </a:endParaRPr>
          </a:p>
        </p:txBody>
      </p:sp>
      <p:sp>
        <p:nvSpPr>
          <p:cNvPr id="11" name="Rectangle 10"/>
          <p:cNvSpPr/>
          <p:nvPr/>
        </p:nvSpPr>
        <p:spPr>
          <a:xfrm>
            <a:off x="2219960" y="6492240"/>
            <a:ext cx="1883464" cy="400110"/>
          </a:xfrm>
          <a:prstGeom prst="rect">
            <a:avLst/>
          </a:prstGeom>
          <a:noFill/>
        </p:spPr>
        <p:txBody>
          <a:bodyPr wrap="none" lIns="91440" tIns="45720" rIns="91440" bIns="45720">
            <a:spAutoFit/>
          </a:bodyPr>
          <a:lstStyle/>
          <a:p>
            <a:pPr algn="ctr"/>
            <a:r>
              <a:rPr lang="en-US" b="1" cap="none" spc="0" dirty="0" smtClean="0">
                <a:ln w="10541" cmpd="sng">
                  <a:solidFill>
                    <a:srgbClr val="7D7D7D">
                      <a:tint val="100000"/>
                      <a:shade val="100000"/>
                      <a:satMod val="110000"/>
                    </a:srgbClr>
                  </a:solidFill>
                  <a:prstDash val="solid"/>
                </a:ln>
                <a:solidFill>
                  <a:schemeClr val="bg1"/>
                </a:solidFill>
                <a:effectLst/>
              </a:rPr>
              <a:t>Antitoxin Squad</a:t>
            </a:r>
            <a:endParaRPr lang="en-US" b="1" cap="none" spc="0" dirty="0">
              <a:ln w="10541" cmpd="sng">
                <a:solidFill>
                  <a:srgbClr val="7D7D7D">
                    <a:tint val="100000"/>
                    <a:shade val="100000"/>
                    <a:satMod val="110000"/>
                  </a:srgbClr>
                </a:solidFill>
                <a:prstDash val="solid"/>
              </a:ln>
              <a:solidFill>
                <a:schemeClr val="bg1"/>
              </a:solidFill>
              <a:effectLst/>
            </a:endParaRPr>
          </a:p>
        </p:txBody>
      </p:sp>
      <p:pic>
        <p:nvPicPr>
          <p:cNvPr id="14" name="Picture 13"/>
          <p:cNvPicPr>
            <a:picLocks noChangeAspect="1" noChangeArrowheads="1"/>
          </p:cNvPicPr>
          <p:nvPr/>
        </p:nvPicPr>
        <p:blipFill>
          <a:blip r:embed="rId4" cstate="print"/>
          <a:srcRect/>
          <a:stretch>
            <a:fillRect/>
          </a:stretch>
        </p:blipFill>
        <p:spPr bwMode="auto">
          <a:xfrm rot="20875034">
            <a:off x="1915234" y="1098674"/>
            <a:ext cx="1136363" cy="640080"/>
          </a:xfrm>
          <a:prstGeom prst="rect">
            <a:avLst/>
          </a:prstGeom>
          <a:noFill/>
          <a:ln w="9525">
            <a:noFill/>
            <a:miter lim="800000"/>
            <a:headEnd/>
            <a:tailEnd/>
          </a:ln>
        </p:spPr>
      </p:pic>
      <p:pic>
        <p:nvPicPr>
          <p:cNvPr id="3081" name="Picture 9"/>
          <p:cNvPicPr>
            <a:picLocks noChangeAspect="1" noChangeArrowheads="1"/>
          </p:cNvPicPr>
          <p:nvPr/>
        </p:nvPicPr>
        <p:blipFill>
          <a:blip r:embed="rId5" cstate="print"/>
          <a:srcRect/>
          <a:stretch>
            <a:fillRect/>
          </a:stretch>
        </p:blipFill>
        <p:spPr bwMode="auto">
          <a:xfrm rot="909028">
            <a:off x="4123211" y="4197412"/>
            <a:ext cx="4667275" cy="3017520"/>
          </a:xfrm>
          <a:prstGeom prst="rect">
            <a:avLst/>
          </a:prstGeom>
          <a:noFill/>
          <a:ln w="9525">
            <a:noFill/>
            <a:miter lim="800000"/>
            <a:headEnd/>
            <a:tailEnd/>
          </a:ln>
          <a:effectLst/>
        </p:spPr>
      </p:pic>
      <p:sp>
        <p:nvSpPr>
          <p:cNvPr id="12" name="TextBox 11"/>
          <p:cNvSpPr txBox="1"/>
          <p:nvPr/>
        </p:nvSpPr>
        <p:spPr>
          <a:xfrm>
            <a:off x="3886200" y="6477000"/>
            <a:ext cx="3429000" cy="707886"/>
          </a:xfrm>
          <a:prstGeom prst="rect">
            <a:avLst/>
          </a:prstGeom>
          <a:noFill/>
        </p:spPr>
        <p:txBody>
          <a:bodyPr wrap="square" rtlCol="0">
            <a:spAutoFit/>
          </a:bodyPr>
          <a:lstStyle/>
          <a:p>
            <a:r>
              <a:rPr lang="en-US" dirty="0" smtClean="0">
                <a:solidFill>
                  <a:schemeClr val="bg1"/>
                </a:solidFill>
              </a:rPr>
              <a:t>‘s goal is to destroy pollution through</a:t>
            </a:r>
            <a:r>
              <a:rPr lang="en-US" dirty="0" smtClean="0"/>
              <a:t> </a:t>
            </a:r>
            <a:r>
              <a:rPr lang="en-US" dirty="0" smtClean="0">
                <a:solidFill>
                  <a:schemeClr val="bg1"/>
                </a:solidFill>
              </a:rPr>
              <a:t>bioremediation.</a:t>
            </a:r>
            <a:endParaRPr lang="en-US" dirty="0">
              <a:solidFill>
                <a:schemeClr val="bg1"/>
              </a:solidFill>
            </a:endParaRPr>
          </a:p>
        </p:txBody>
      </p:sp>
      <p:pic>
        <p:nvPicPr>
          <p:cNvPr id="15" name="Picture 8"/>
          <p:cNvPicPr>
            <a:picLocks noChangeAspect="1" noChangeArrowheads="1"/>
          </p:cNvPicPr>
          <p:nvPr/>
        </p:nvPicPr>
        <p:blipFill>
          <a:blip r:embed="rId6" cstate="print"/>
          <a:srcRect/>
          <a:stretch>
            <a:fillRect/>
          </a:stretch>
        </p:blipFill>
        <p:spPr bwMode="auto">
          <a:xfrm rot="977348">
            <a:off x="8219768" y="4180607"/>
            <a:ext cx="912734" cy="64008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JASPAL INFO\Computer Science\Imagine Cup 2010\pictures &amp; videos\Imagine Cup 2010 080.jpg"/>
          <p:cNvPicPr/>
          <p:nvPr/>
        </p:nvPicPr>
        <p:blipFill>
          <a:blip r:embed="rId2" cstate="print"/>
          <a:srcRect/>
          <a:stretch>
            <a:fillRect/>
          </a:stretch>
        </p:blipFill>
        <p:spPr bwMode="auto">
          <a:xfrm>
            <a:off x="262270" y="3836581"/>
            <a:ext cx="5394960" cy="3749040"/>
          </a:xfrm>
          <a:prstGeom prst="rect">
            <a:avLst/>
          </a:prstGeom>
          <a:noFill/>
          <a:ln w="9525">
            <a:noFill/>
            <a:miter lim="800000"/>
            <a:headEnd/>
            <a:tailEnd/>
          </a:ln>
        </p:spPr>
      </p:pic>
      <p:pic>
        <p:nvPicPr>
          <p:cNvPr id="8" name="Picture 7" descr="H:\JASPAL INFO\Computer Science\Imagine Cup 2010\pictures &amp; videos\Imagine Cup 2010 054.jpg"/>
          <p:cNvPicPr/>
          <p:nvPr/>
        </p:nvPicPr>
        <p:blipFill>
          <a:blip r:embed="rId3" cstate="print"/>
          <a:srcRect/>
          <a:stretch>
            <a:fillRect/>
          </a:stretch>
        </p:blipFill>
        <p:spPr bwMode="auto">
          <a:xfrm>
            <a:off x="5867400" y="1981200"/>
            <a:ext cx="3566160" cy="5577840"/>
          </a:xfrm>
          <a:prstGeom prst="rect">
            <a:avLst/>
          </a:prstGeom>
          <a:noFill/>
          <a:ln w="9525">
            <a:noFill/>
            <a:miter lim="800000"/>
            <a:headEnd/>
            <a:tailEnd/>
          </a:ln>
        </p:spPr>
      </p:pic>
      <p:pic>
        <p:nvPicPr>
          <p:cNvPr id="7" name="Picture 6" descr="H:\JASPAL INFO\Computer Science\Imagine Cup 2010\pictures &amp; videos\Imagine Cup 2010 048.jpg"/>
          <p:cNvPicPr/>
          <p:nvPr/>
        </p:nvPicPr>
        <p:blipFill>
          <a:blip r:embed="rId4" cstate="print">
            <a:lum bright="10000"/>
          </a:blip>
          <a:srcRect/>
          <a:stretch>
            <a:fillRect/>
          </a:stretch>
        </p:blipFill>
        <p:spPr bwMode="auto">
          <a:xfrm>
            <a:off x="4495800" y="228600"/>
            <a:ext cx="5212080" cy="3566160"/>
          </a:xfrm>
          <a:prstGeom prst="rect">
            <a:avLst/>
          </a:prstGeom>
          <a:noFill/>
          <a:ln w="9525">
            <a:noFill/>
            <a:miter lim="800000"/>
            <a:headEnd/>
            <a:tailEnd/>
          </a:ln>
        </p:spPr>
      </p:pic>
      <p:sp>
        <p:nvSpPr>
          <p:cNvPr id="6" name="TextBox 5"/>
          <p:cNvSpPr txBox="1"/>
          <p:nvPr/>
        </p:nvSpPr>
        <p:spPr>
          <a:xfrm>
            <a:off x="3581400" y="7010400"/>
            <a:ext cx="1905000" cy="523220"/>
          </a:xfrm>
          <a:prstGeom prst="rect">
            <a:avLst/>
          </a:prstGeom>
          <a:noFill/>
        </p:spPr>
        <p:txBody>
          <a:bodyPr wrap="square" rtlCol="0">
            <a:spAutoFit/>
          </a:bodyPr>
          <a:lstStyle/>
          <a:p>
            <a:r>
              <a:rPr lang="en-US" sz="1400" dirty="0" smtClean="0"/>
              <a:t>Instructor for </a:t>
            </a:r>
            <a:r>
              <a:rPr lang="en-US" sz="1400" b="1" dirty="0" smtClean="0">
                <a:solidFill>
                  <a:schemeClr val="tx2">
                    <a:lumMod val="75000"/>
                  </a:schemeClr>
                </a:solidFill>
              </a:rPr>
              <a:t>Level 13</a:t>
            </a:r>
          </a:p>
          <a:p>
            <a:r>
              <a:rPr lang="en-US" sz="1400" dirty="0" smtClean="0"/>
              <a:t>Jose Baez-Franceschi</a:t>
            </a:r>
            <a:endParaRPr lang="en-US" sz="1400" dirty="0"/>
          </a:p>
        </p:txBody>
      </p:sp>
      <p:sp>
        <p:nvSpPr>
          <p:cNvPr id="5" name="TextBox 4"/>
          <p:cNvSpPr txBox="1"/>
          <p:nvPr/>
        </p:nvSpPr>
        <p:spPr>
          <a:xfrm>
            <a:off x="269358" y="7081284"/>
            <a:ext cx="2057400" cy="523220"/>
          </a:xfrm>
          <a:prstGeom prst="rect">
            <a:avLst/>
          </a:prstGeom>
          <a:noFill/>
        </p:spPr>
        <p:txBody>
          <a:bodyPr wrap="square" rtlCol="0">
            <a:spAutoFit/>
          </a:bodyPr>
          <a:lstStyle/>
          <a:p>
            <a:r>
              <a:rPr lang="en-US" sz="1400" dirty="0" smtClean="0"/>
              <a:t>Instructor for </a:t>
            </a:r>
            <a:r>
              <a:rPr lang="en-US" sz="1400" dirty="0" smtClean="0">
                <a:solidFill>
                  <a:srgbClr val="FF0000"/>
                </a:solidFill>
              </a:rPr>
              <a:t>Ifrit Salsa,</a:t>
            </a:r>
          </a:p>
          <a:p>
            <a:r>
              <a:rPr lang="en-US" sz="1400" dirty="0" smtClean="0"/>
              <a:t>Dr. Chang Yun        </a:t>
            </a:r>
            <a:endParaRPr lang="en-US" sz="1400" dirty="0"/>
          </a:p>
        </p:txBody>
      </p:sp>
      <p:sp>
        <p:nvSpPr>
          <p:cNvPr id="9" name="Rectangle 8"/>
          <p:cNvSpPr/>
          <p:nvPr/>
        </p:nvSpPr>
        <p:spPr>
          <a:xfrm>
            <a:off x="4648200" y="3200400"/>
            <a:ext cx="1412246"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Daniel Biediger</a:t>
            </a:r>
          </a:p>
          <a:p>
            <a:pPr algn="ctr"/>
            <a:r>
              <a:rPr lang="en-US"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Ifrit Salsa</a:t>
            </a:r>
            <a:endParaRPr lang="en-US" sz="1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9"/>
          <p:cNvSpPr/>
          <p:nvPr/>
        </p:nvSpPr>
        <p:spPr>
          <a:xfrm>
            <a:off x="8392625" y="3221667"/>
            <a:ext cx="92333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Paul Diaz</a:t>
            </a:r>
          </a:p>
          <a:p>
            <a:pPr algn="ctr"/>
            <a:r>
              <a:rPr lang="en-US"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Level 13</a:t>
            </a:r>
            <a:endParaRPr lang="en-US" sz="1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Rectangle 11"/>
          <p:cNvSpPr/>
          <p:nvPr/>
        </p:nvSpPr>
        <p:spPr>
          <a:xfrm>
            <a:off x="5964387" y="6687879"/>
            <a:ext cx="3347647" cy="769441"/>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cap="none" spc="0" dirty="0" smtClean="0">
                <a:ln w="50800"/>
                <a:solidFill>
                  <a:schemeClr val="bg1">
                    <a:shade val="50000"/>
                  </a:schemeClr>
                </a:solidFill>
                <a:effectLst/>
              </a:rPr>
              <a:t>RoboRecycler</a:t>
            </a:r>
            <a:endParaRPr lang="en-US" sz="4400" b="1" cap="none" spc="0" dirty="0">
              <a:ln w="50800"/>
              <a:solidFill>
                <a:schemeClr val="bg1">
                  <a:shade val="50000"/>
                </a:schemeClr>
              </a:solidFill>
              <a:effectLst/>
            </a:endParaRPr>
          </a:p>
        </p:txBody>
      </p:sp>
      <p:sp>
        <p:nvSpPr>
          <p:cNvPr id="13" name="Rectangle 12"/>
          <p:cNvSpPr/>
          <p:nvPr/>
        </p:nvSpPr>
        <p:spPr>
          <a:xfrm rot="19193468">
            <a:off x="51026" y="1303992"/>
            <a:ext cx="4984891" cy="1815882"/>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800" b="1" cap="none" spc="0" dirty="0" smtClean="0">
                <a:ln w="50800"/>
                <a:solidFill>
                  <a:srgbClr val="FF0000"/>
                </a:solidFill>
                <a:effectLst/>
              </a:rPr>
              <a:t>Teams Ifrit Salsa and Level 13</a:t>
            </a:r>
          </a:p>
          <a:p>
            <a:pPr algn="ctr"/>
            <a:r>
              <a:rPr lang="en-US" sz="2800" b="1" dirty="0" smtClean="0">
                <a:ln w="50800"/>
                <a:solidFill>
                  <a:srgbClr val="FF0000"/>
                </a:solidFill>
              </a:rPr>
              <a:t>goes to </a:t>
            </a:r>
            <a:r>
              <a:rPr lang="en-US" sz="2800" b="1" dirty="0" smtClean="0">
                <a:ln w="50800"/>
                <a:solidFill>
                  <a:srgbClr val="FF0000"/>
                </a:solidFill>
              </a:rPr>
              <a:t>Washington, D.C. for </a:t>
            </a:r>
            <a:r>
              <a:rPr lang="en-US" sz="2800" b="1" dirty="0" smtClean="0">
                <a:ln w="50800"/>
                <a:solidFill>
                  <a:srgbClr val="FF0000"/>
                </a:solidFill>
              </a:rPr>
              <a:t>the</a:t>
            </a:r>
          </a:p>
          <a:p>
            <a:pPr algn="ctr"/>
            <a:r>
              <a:rPr lang="en-US" sz="2800" b="1" cap="none" spc="0" dirty="0" smtClean="0">
                <a:ln w="50800"/>
                <a:solidFill>
                  <a:srgbClr val="FF0000"/>
                </a:solidFill>
                <a:effectLst/>
              </a:rPr>
              <a:t>Imagine Cup 2010 </a:t>
            </a:r>
          </a:p>
          <a:p>
            <a:pPr algn="ctr"/>
            <a:r>
              <a:rPr lang="en-US" sz="2800" b="1" cap="none" spc="0" dirty="0" smtClean="0">
                <a:ln w="50800"/>
                <a:solidFill>
                  <a:srgbClr val="FF0000"/>
                </a:solidFill>
                <a:effectLst/>
              </a:rPr>
              <a:t>US</a:t>
            </a:r>
            <a:r>
              <a:rPr lang="en-US" sz="2800" b="1" dirty="0" smtClean="0">
                <a:ln w="50800"/>
                <a:solidFill>
                  <a:srgbClr val="FF0000"/>
                </a:solidFill>
              </a:rPr>
              <a:t> Competition </a:t>
            </a:r>
            <a:endParaRPr lang="en-US" sz="2800" b="1" cap="none" spc="0" dirty="0">
              <a:ln w="50800"/>
              <a:solidFill>
                <a:srgbClr val="FF0000"/>
              </a:solidFill>
              <a:effectLst/>
            </a:endParaRPr>
          </a:p>
        </p:txBody>
      </p:sp>
      <p:pic>
        <p:nvPicPr>
          <p:cNvPr id="5122" name="Picture 2"/>
          <p:cNvPicPr>
            <a:picLocks noChangeAspect="1" noChangeArrowheads="1"/>
          </p:cNvPicPr>
          <p:nvPr/>
        </p:nvPicPr>
        <p:blipFill>
          <a:blip r:embed="rId5" cstate="print"/>
          <a:srcRect/>
          <a:stretch>
            <a:fillRect/>
          </a:stretch>
        </p:blipFill>
        <p:spPr bwMode="auto">
          <a:xfrm rot="19157580">
            <a:off x="200301" y="852531"/>
            <a:ext cx="2452309" cy="82296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spd="slow">
    <p:wipe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rot="20631409">
            <a:off x="580748" y="447757"/>
            <a:ext cx="5364480" cy="4023360"/>
          </a:xfrm>
          <a:prstGeom prst="rect">
            <a:avLst/>
          </a:prstGeom>
          <a:noFill/>
          <a:ln w="9525">
            <a:noFill/>
            <a:miter lim="800000"/>
            <a:headEnd/>
            <a:tailEnd/>
          </a:ln>
          <a:effectLst/>
        </p:spPr>
      </p:pic>
      <p:sp>
        <p:nvSpPr>
          <p:cNvPr id="5" name="TextBox 4"/>
          <p:cNvSpPr txBox="1"/>
          <p:nvPr/>
        </p:nvSpPr>
        <p:spPr>
          <a:xfrm>
            <a:off x="261257" y="3679371"/>
            <a:ext cx="3124200" cy="2862322"/>
          </a:xfrm>
          <a:prstGeom prst="rect">
            <a:avLst/>
          </a:prstGeom>
          <a:noFill/>
        </p:spPr>
        <p:txBody>
          <a:bodyPr wrap="square" rtlCol="0">
            <a:spAutoFit/>
          </a:bodyPr>
          <a:lstStyle/>
          <a:p>
            <a:pPr algn="just"/>
            <a:r>
              <a:rPr lang="en-US" sz="1800" dirty="0" smtClean="0">
                <a:solidFill>
                  <a:schemeClr val="bg1"/>
                </a:solidFill>
              </a:rPr>
              <a:t>The Imagine Cup is an annual competition that draws thousands of the world’s brightest young techies who vie in several software categories, including game development. The very best will compete in the International Imagine Cup later this year in Poland.</a:t>
            </a:r>
            <a:endParaRPr lang="en-US" sz="1800" dirty="0">
              <a:solidFill>
                <a:schemeClr val="bg1"/>
              </a:solidFill>
            </a:endParaRPr>
          </a:p>
        </p:txBody>
      </p:sp>
      <p:pic>
        <p:nvPicPr>
          <p:cNvPr id="1027" name="Picture 3"/>
          <p:cNvPicPr>
            <a:picLocks noChangeAspect="1" noChangeArrowheads="1"/>
          </p:cNvPicPr>
          <p:nvPr/>
        </p:nvPicPr>
        <p:blipFill>
          <a:blip r:embed="rId3" cstate="print"/>
          <a:srcRect/>
          <a:stretch>
            <a:fillRect/>
          </a:stretch>
        </p:blipFill>
        <p:spPr bwMode="auto">
          <a:xfrm>
            <a:off x="3505200" y="2514600"/>
            <a:ext cx="6217920" cy="4663440"/>
          </a:xfrm>
          <a:prstGeom prst="rect">
            <a:avLst/>
          </a:prstGeom>
          <a:noFill/>
          <a:ln w="9525">
            <a:noFill/>
            <a:miter lim="800000"/>
            <a:headEnd/>
            <a:tailEnd/>
          </a:ln>
          <a:effectLst/>
        </p:spPr>
      </p:pic>
      <p:pic>
        <p:nvPicPr>
          <p:cNvPr id="7" name="Picture 8"/>
          <p:cNvPicPr>
            <a:picLocks noChangeAspect="1" noChangeArrowheads="1"/>
          </p:cNvPicPr>
          <p:nvPr/>
        </p:nvPicPr>
        <p:blipFill>
          <a:blip r:embed="rId4" cstate="print"/>
          <a:srcRect/>
          <a:stretch>
            <a:fillRect/>
          </a:stretch>
        </p:blipFill>
        <p:spPr bwMode="auto">
          <a:xfrm>
            <a:off x="1772627" y="6558762"/>
            <a:ext cx="912734" cy="640080"/>
          </a:xfrm>
          <a:prstGeom prst="rect">
            <a:avLst/>
          </a:prstGeom>
          <a:noFill/>
          <a:ln w="9525">
            <a:noFill/>
            <a:miter lim="800000"/>
            <a:headEnd/>
            <a:tailEnd/>
          </a:ln>
        </p:spPr>
      </p:pic>
      <p:pic>
        <p:nvPicPr>
          <p:cNvPr id="8" name="Picture 7"/>
          <p:cNvPicPr>
            <a:picLocks noChangeAspect="1" noChangeArrowheads="1"/>
          </p:cNvPicPr>
          <p:nvPr/>
        </p:nvPicPr>
        <p:blipFill>
          <a:blip r:embed="rId5" cstate="print"/>
          <a:srcRect/>
          <a:stretch>
            <a:fillRect/>
          </a:stretch>
        </p:blipFill>
        <p:spPr bwMode="auto">
          <a:xfrm>
            <a:off x="429166" y="6573666"/>
            <a:ext cx="1136363" cy="640080"/>
          </a:xfrm>
          <a:prstGeom prst="rect">
            <a:avLst/>
          </a:prstGeom>
          <a:noFill/>
          <a:ln w="9525">
            <a:noFill/>
            <a:miter lim="800000"/>
            <a:headEnd/>
            <a:tailEnd/>
          </a:ln>
        </p:spPr>
      </p:pic>
      <p:sp>
        <p:nvSpPr>
          <p:cNvPr id="10" name="TextBox 9"/>
          <p:cNvSpPr txBox="1"/>
          <p:nvPr/>
        </p:nvSpPr>
        <p:spPr>
          <a:xfrm>
            <a:off x="7402286" y="6749143"/>
            <a:ext cx="1905000" cy="338554"/>
          </a:xfrm>
          <a:prstGeom prst="rect">
            <a:avLst/>
          </a:prstGeom>
          <a:noFill/>
        </p:spPr>
        <p:txBody>
          <a:bodyPr wrap="square" rtlCol="0">
            <a:spAutoFit/>
          </a:bodyPr>
          <a:lstStyle/>
          <a:p>
            <a:r>
              <a:rPr lang="en-US" sz="1600" dirty="0" smtClean="0">
                <a:solidFill>
                  <a:srgbClr val="FF0000"/>
                </a:solidFill>
              </a:rPr>
              <a:t>Washington, DC</a:t>
            </a:r>
            <a:endParaRPr lang="en-US" sz="1600" dirty="0">
              <a:solidFill>
                <a:srgbClr val="FF0000"/>
              </a:solidFill>
            </a:endParaRPr>
          </a:p>
        </p:txBody>
      </p:sp>
      <p:pic>
        <p:nvPicPr>
          <p:cNvPr id="11" name="Picture 10" descr="U.S. Imagine Cup 2010">
            <a:hlinkClick r:id="rId6"/>
          </p:cNvPr>
          <p:cNvPicPr/>
          <p:nvPr/>
        </p:nvPicPr>
        <p:blipFill>
          <a:blip r:embed="rId7" cstate="print"/>
          <a:srcRect/>
          <a:stretch>
            <a:fillRect/>
          </a:stretch>
        </p:blipFill>
        <p:spPr bwMode="auto">
          <a:xfrm>
            <a:off x="6224589" y="2005013"/>
            <a:ext cx="3200400" cy="56197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lum bright="10000"/>
          </a:blip>
          <a:srcRect/>
          <a:stretch>
            <a:fillRect/>
          </a:stretch>
        </p:blipFill>
        <p:spPr bwMode="auto">
          <a:xfrm rot="21044328">
            <a:off x="1779405" y="847820"/>
            <a:ext cx="4114800" cy="2560320"/>
          </a:xfrm>
          <a:prstGeom prst="rect">
            <a:avLst/>
          </a:prstGeom>
          <a:noFill/>
          <a:ln w="9525">
            <a:noFill/>
            <a:miter lim="800000"/>
            <a:headEnd/>
            <a:tailEnd/>
          </a:ln>
        </p:spPr>
      </p:pic>
      <p:sp>
        <p:nvSpPr>
          <p:cNvPr id="5" name="TextBox 4"/>
          <p:cNvSpPr txBox="1"/>
          <p:nvPr/>
        </p:nvSpPr>
        <p:spPr>
          <a:xfrm rot="21015696">
            <a:off x="1459653" y="456253"/>
            <a:ext cx="3962400" cy="461665"/>
          </a:xfrm>
          <a:prstGeom prst="rect">
            <a:avLst/>
          </a:prstGeom>
          <a:noFill/>
        </p:spPr>
        <p:txBody>
          <a:bodyPr wrap="square" rtlCol="0">
            <a:spAutoFit/>
          </a:bodyPr>
          <a:lstStyle/>
          <a:p>
            <a:r>
              <a:rPr lang="en-US" sz="1200" b="1" dirty="0" smtClean="0">
                <a:solidFill>
                  <a:srgbClr val="FF0000"/>
                </a:solidFill>
              </a:rPr>
              <a:t>Ifrit Salsa, demonstrates their game, RoboRecycler, at the 2010 Imagine Cup competition in Washington, D.C.</a:t>
            </a:r>
            <a:endParaRPr lang="en-US" sz="1200" b="1" dirty="0">
              <a:solidFill>
                <a:srgbClr val="FF0000"/>
              </a:solidFill>
            </a:endParaRPr>
          </a:p>
        </p:txBody>
      </p:sp>
      <p:pic>
        <p:nvPicPr>
          <p:cNvPr id="6" name="Picture 5" descr="H:\JASPAL INFO\Computer Science\Imagine Cup 2010\pictures &amp; videos\Imagine Cup 2010 024.jpg"/>
          <p:cNvPicPr/>
          <p:nvPr/>
        </p:nvPicPr>
        <p:blipFill>
          <a:blip r:embed="rId3" cstate="print"/>
          <a:srcRect/>
          <a:stretch>
            <a:fillRect/>
          </a:stretch>
        </p:blipFill>
        <p:spPr bwMode="auto">
          <a:xfrm rot="475734">
            <a:off x="5270324" y="937984"/>
            <a:ext cx="3840480" cy="2657334"/>
          </a:xfrm>
          <a:prstGeom prst="rect">
            <a:avLst/>
          </a:prstGeom>
          <a:noFill/>
          <a:ln w="9525">
            <a:noFill/>
            <a:miter lim="800000"/>
            <a:headEnd/>
            <a:tailEnd/>
          </a:ln>
        </p:spPr>
      </p:pic>
      <p:sp>
        <p:nvSpPr>
          <p:cNvPr id="7" name="TextBox 6"/>
          <p:cNvSpPr txBox="1"/>
          <p:nvPr/>
        </p:nvSpPr>
        <p:spPr>
          <a:xfrm rot="464489">
            <a:off x="6115288" y="553392"/>
            <a:ext cx="2590800" cy="461665"/>
          </a:xfrm>
          <a:prstGeom prst="rect">
            <a:avLst/>
          </a:prstGeom>
          <a:noFill/>
        </p:spPr>
        <p:txBody>
          <a:bodyPr wrap="square" rtlCol="0">
            <a:spAutoFit/>
          </a:bodyPr>
          <a:lstStyle/>
          <a:p>
            <a:r>
              <a:rPr lang="en-US" sz="1200" dirty="0" smtClean="0">
                <a:solidFill>
                  <a:srgbClr val="FF0000"/>
                </a:solidFill>
              </a:rPr>
              <a:t>Alaa Gharandoq accepting Second Place for Ifrit Salsa</a:t>
            </a:r>
            <a:endParaRPr lang="en-US" sz="1200" dirty="0">
              <a:solidFill>
                <a:srgbClr val="FF0000"/>
              </a:solidFill>
            </a:endParaRPr>
          </a:p>
        </p:txBody>
      </p:sp>
      <p:pic>
        <p:nvPicPr>
          <p:cNvPr id="12" name="Picture 11" descr="H:\JASPAL INFO\Computer Science\Imagine Cup 2010\pictures &amp; videos\Imagine Cup 2010 090.jpg"/>
          <p:cNvPicPr/>
          <p:nvPr/>
        </p:nvPicPr>
        <p:blipFill>
          <a:blip r:embed="rId4" cstate="print">
            <a:lum bright="10000"/>
          </a:blip>
          <a:srcRect/>
          <a:stretch>
            <a:fillRect/>
          </a:stretch>
        </p:blipFill>
        <p:spPr bwMode="auto">
          <a:xfrm>
            <a:off x="2362200" y="3581400"/>
            <a:ext cx="4846320" cy="3383280"/>
          </a:xfrm>
          <a:prstGeom prst="rect">
            <a:avLst/>
          </a:prstGeom>
          <a:noFill/>
          <a:ln w="9525">
            <a:noFill/>
            <a:miter lim="800000"/>
            <a:headEnd/>
            <a:tailEnd/>
          </a:ln>
        </p:spPr>
      </p:pic>
      <p:sp>
        <p:nvSpPr>
          <p:cNvPr id="13" name="Rectangle 12"/>
          <p:cNvSpPr/>
          <p:nvPr/>
        </p:nvSpPr>
        <p:spPr>
          <a:xfrm>
            <a:off x="2362200" y="5257800"/>
            <a:ext cx="166366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Dr. Bradley Jenson</a:t>
            </a:r>
          </a:p>
          <a:p>
            <a:pPr algn="ctr"/>
            <a:r>
              <a:rPr lang="en-US"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Microsoft</a:t>
            </a:r>
            <a:endParaRPr lang="en-US" sz="1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TextBox 13"/>
          <p:cNvSpPr txBox="1"/>
          <p:nvPr/>
        </p:nvSpPr>
        <p:spPr>
          <a:xfrm>
            <a:off x="5199321" y="6390167"/>
            <a:ext cx="1752600" cy="461665"/>
          </a:xfrm>
          <a:prstGeom prst="rect">
            <a:avLst/>
          </a:prstGeom>
          <a:noFill/>
        </p:spPr>
        <p:txBody>
          <a:bodyPr wrap="square" rtlCol="0">
            <a:spAutoFit/>
          </a:bodyPr>
          <a:lstStyle/>
          <a:p>
            <a:r>
              <a:rPr lang="en-US" sz="1200" b="1" dirty="0" smtClean="0">
                <a:solidFill>
                  <a:srgbClr val="C00000"/>
                </a:solidFill>
              </a:rPr>
              <a:t>Ifrit Salsa Team showing</a:t>
            </a:r>
          </a:p>
          <a:p>
            <a:r>
              <a:rPr lang="en-US" sz="1200" b="1" dirty="0" smtClean="0">
                <a:solidFill>
                  <a:srgbClr val="C00000"/>
                </a:solidFill>
              </a:rPr>
              <a:t>off their skills!</a:t>
            </a:r>
            <a:endParaRPr lang="en-US" sz="1200" b="1" dirty="0">
              <a:solidFill>
                <a:srgbClr val="C00000"/>
              </a:solidFill>
            </a:endParaRPr>
          </a:p>
        </p:txBody>
      </p:sp>
      <p:pic>
        <p:nvPicPr>
          <p:cNvPr id="1027" name="Picture 3"/>
          <p:cNvPicPr>
            <a:picLocks noChangeAspect="1" noChangeArrowheads="1"/>
          </p:cNvPicPr>
          <p:nvPr/>
        </p:nvPicPr>
        <p:blipFill>
          <a:blip r:embed="rId5" cstate="print"/>
          <a:srcRect/>
          <a:stretch>
            <a:fillRect/>
          </a:stretch>
        </p:blipFill>
        <p:spPr bwMode="auto">
          <a:xfrm rot="431996">
            <a:off x="7010400" y="3657600"/>
            <a:ext cx="2507950" cy="3749040"/>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cstate="print"/>
          <a:srcRect/>
          <a:stretch>
            <a:fillRect/>
          </a:stretch>
        </p:blipFill>
        <p:spPr bwMode="auto">
          <a:xfrm>
            <a:off x="469605" y="5780567"/>
            <a:ext cx="1897351" cy="1737360"/>
          </a:xfrm>
          <a:prstGeom prst="rect">
            <a:avLst/>
          </a:prstGeom>
          <a:noFill/>
          <a:ln w="9525">
            <a:noFill/>
            <a:miter lim="800000"/>
            <a:headEnd/>
            <a:tailEnd/>
          </a:ln>
          <a:effectLst/>
        </p:spPr>
      </p:pic>
      <p:pic>
        <p:nvPicPr>
          <p:cNvPr id="18" name="Picture 17" descr="U.S. Imagine Cup 2010">
            <a:hlinkClick r:id="rId7"/>
          </p:cNvPr>
          <p:cNvPicPr/>
          <p:nvPr/>
        </p:nvPicPr>
        <p:blipFill>
          <a:blip r:embed="rId8" cstate="print"/>
          <a:srcRect/>
          <a:stretch>
            <a:fillRect/>
          </a:stretch>
        </p:blipFill>
        <p:spPr bwMode="auto">
          <a:xfrm rot="16200000">
            <a:off x="-557213" y="3071812"/>
            <a:ext cx="3200400" cy="561975"/>
          </a:xfrm>
          <a:prstGeom prst="rect">
            <a:avLst/>
          </a:prstGeom>
          <a:noFill/>
          <a:ln w="9525">
            <a:noFill/>
            <a:miter lim="800000"/>
            <a:headEnd/>
            <a:tailEnd/>
          </a:ln>
        </p:spPr>
      </p:pic>
      <p:sp>
        <p:nvSpPr>
          <p:cNvPr id="19" name="TextBox 18"/>
          <p:cNvSpPr txBox="1"/>
          <p:nvPr/>
        </p:nvSpPr>
        <p:spPr>
          <a:xfrm>
            <a:off x="2411228" y="6963853"/>
            <a:ext cx="4649972" cy="646331"/>
          </a:xfrm>
          <a:prstGeom prst="rect">
            <a:avLst/>
          </a:prstGeom>
          <a:noFill/>
        </p:spPr>
        <p:txBody>
          <a:bodyPr wrap="square" rtlCol="0">
            <a:spAutoFit/>
          </a:bodyPr>
          <a:lstStyle/>
          <a:p>
            <a:r>
              <a:rPr lang="en-US" sz="1200" b="1" dirty="0" smtClean="0"/>
              <a:t>UH Team Ifrit Salsa is composed of Computer Science graduate student Daniel Biediger and undergraduate students Alaa Gharandoq, Jesus Hernandez, and Arifur Sabeth.</a:t>
            </a:r>
            <a:endParaRPr lang="en-US" sz="1200" b="1" dirty="0"/>
          </a:p>
        </p:txBody>
      </p:sp>
      <p:pic>
        <p:nvPicPr>
          <p:cNvPr id="20" name="Picture 7"/>
          <p:cNvPicPr>
            <a:picLocks noChangeAspect="1" noChangeArrowheads="1"/>
          </p:cNvPicPr>
          <p:nvPr/>
        </p:nvPicPr>
        <p:blipFill>
          <a:blip r:embed="rId9" cstate="print"/>
          <a:srcRect/>
          <a:stretch>
            <a:fillRect/>
          </a:stretch>
        </p:blipFill>
        <p:spPr bwMode="auto">
          <a:xfrm rot="20980421">
            <a:off x="960313" y="345939"/>
            <a:ext cx="1136363" cy="640080"/>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rot="21014743">
            <a:off x="609600" y="685800"/>
            <a:ext cx="7108404" cy="36576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cstate="print"/>
          <a:srcRect/>
          <a:stretch>
            <a:fillRect/>
          </a:stretch>
        </p:blipFill>
        <p:spPr bwMode="auto">
          <a:xfrm rot="549941">
            <a:off x="3416897" y="3246905"/>
            <a:ext cx="5486400" cy="4114800"/>
          </a:xfrm>
          <a:prstGeom prst="rect">
            <a:avLst/>
          </a:prstGeom>
          <a:noFill/>
          <a:ln w="9525">
            <a:noFill/>
            <a:miter lim="800000"/>
            <a:headEnd/>
            <a:tailEnd/>
          </a:ln>
          <a:effectLst/>
        </p:spPr>
      </p:pic>
      <p:sp>
        <p:nvSpPr>
          <p:cNvPr id="6" name="TextBox 5"/>
          <p:cNvSpPr txBox="1"/>
          <p:nvPr/>
        </p:nvSpPr>
        <p:spPr>
          <a:xfrm rot="701270">
            <a:off x="6183870" y="6940398"/>
            <a:ext cx="2438400" cy="338554"/>
          </a:xfrm>
          <a:prstGeom prst="rect">
            <a:avLst/>
          </a:prstGeom>
          <a:solidFill>
            <a:srgbClr val="C00000"/>
          </a:solidFill>
        </p:spPr>
        <p:txBody>
          <a:bodyPr wrap="square" rtlCol="0">
            <a:spAutoFit/>
          </a:bodyPr>
          <a:lstStyle/>
          <a:p>
            <a:r>
              <a:rPr lang="en-US" sz="1600" b="1" dirty="0" smtClean="0"/>
              <a:t>DEMONSTRATE/EDUCATE</a:t>
            </a:r>
            <a:endParaRPr lang="en-US" sz="1600" b="1" dirty="0"/>
          </a:p>
        </p:txBody>
      </p:sp>
      <p:pic>
        <p:nvPicPr>
          <p:cNvPr id="7" name="Picture 6" descr="U.S. Imagine Cup 2010"/>
          <p:cNvPicPr/>
          <p:nvPr/>
        </p:nvPicPr>
        <p:blipFill>
          <a:blip r:embed="rId4" cstate="print"/>
          <a:srcRect/>
          <a:stretch>
            <a:fillRect/>
          </a:stretch>
        </p:blipFill>
        <p:spPr bwMode="auto">
          <a:xfrm>
            <a:off x="457200" y="304800"/>
            <a:ext cx="4206240" cy="731520"/>
          </a:xfrm>
          <a:prstGeom prst="rect">
            <a:avLst/>
          </a:prstGeom>
          <a:noFill/>
          <a:ln w="9525">
            <a:noFill/>
            <a:miter lim="800000"/>
            <a:headEnd/>
            <a:tailEnd/>
          </a:ln>
        </p:spPr>
      </p:pic>
      <p:pic>
        <p:nvPicPr>
          <p:cNvPr id="10" name="Picture 9" descr="H:\JASPAL INFO\Computer Science\Imagine Cup 2010\pictures &amp; videos\Imagine Cup 2010 029.jpg"/>
          <p:cNvPicPr/>
          <p:nvPr/>
        </p:nvPicPr>
        <p:blipFill>
          <a:blip r:embed="rId5" cstate="print">
            <a:lum bright="10000"/>
          </a:blip>
          <a:srcRect l="12660" r="27404"/>
          <a:stretch>
            <a:fillRect/>
          </a:stretch>
        </p:blipFill>
        <p:spPr bwMode="auto">
          <a:xfrm>
            <a:off x="838200" y="4343400"/>
            <a:ext cx="1371600" cy="3200400"/>
          </a:xfrm>
          <a:prstGeom prst="rect">
            <a:avLst/>
          </a:prstGeom>
          <a:noFill/>
          <a:ln w="9525">
            <a:noFill/>
            <a:miter lim="800000"/>
            <a:headEnd/>
            <a:tailEnd/>
          </a:ln>
        </p:spPr>
      </p:pic>
      <p:pic>
        <p:nvPicPr>
          <p:cNvPr id="11" name="Picture 7"/>
          <p:cNvPicPr>
            <a:picLocks noChangeAspect="1" noChangeArrowheads="1"/>
          </p:cNvPicPr>
          <p:nvPr/>
        </p:nvPicPr>
        <p:blipFill>
          <a:blip r:embed="rId6" cstate="print"/>
          <a:srcRect/>
          <a:stretch>
            <a:fillRect/>
          </a:stretch>
        </p:blipFill>
        <p:spPr bwMode="auto">
          <a:xfrm rot="612516">
            <a:off x="7690702" y="2711108"/>
            <a:ext cx="1623377" cy="9144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srcRect/>
          <a:stretch>
            <a:fillRect/>
          </a:stretch>
        </p:blipFill>
        <p:spPr bwMode="auto">
          <a:xfrm>
            <a:off x="5486400" y="533400"/>
            <a:ext cx="4297680" cy="676656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t="3704"/>
          <a:stretch>
            <a:fillRect/>
          </a:stretch>
        </p:blipFill>
        <p:spPr bwMode="auto">
          <a:xfrm rot="20920474">
            <a:off x="599145" y="952187"/>
            <a:ext cx="4811152" cy="3474720"/>
          </a:xfrm>
          <a:prstGeom prst="rect">
            <a:avLst/>
          </a:prstGeom>
          <a:noFill/>
          <a:ln w="9525">
            <a:noFill/>
            <a:miter lim="800000"/>
            <a:headEnd/>
            <a:tailEnd/>
          </a:ln>
          <a:effectLst/>
        </p:spPr>
      </p:pic>
      <p:sp>
        <p:nvSpPr>
          <p:cNvPr id="9" name="Rectangle 8"/>
          <p:cNvSpPr/>
          <p:nvPr/>
        </p:nvSpPr>
        <p:spPr>
          <a:xfrm rot="20996757">
            <a:off x="663506" y="357819"/>
            <a:ext cx="2426433" cy="830997"/>
          </a:xfrm>
          <a:prstGeom prst="rect">
            <a:avLst/>
          </a:prstGeom>
          <a:noFill/>
        </p:spPr>
        <p:txBody>
          <a:bodyPr wrap="none" lIns="91440" tIns="45720" rIns="91440" bIns="45720">
            <a:spAutoFit/>
          </a:bodyPr>
          <a:lstStyle/>
          <a:p>
            <a:pPr algn="ctr"/>
            <a:r>
              <a:rPr lang="en-US" sz="1600" b="1" cap="none" spc="50" dirty="0" smtClean="0">
                <a:ln w="13500">
                  <a:solidFill>
                    <a:schemeClr val="accent1">
                      <a:shade val="2500"/>
                      <a:alpha val="6500"/>
                    </a:schemeClr>
                  </a:solidFill>
                  <a:prstDash val="solid"/>
                </a:ln>
                <a:solidFill>
                  <a:srgbClr val="C00000"/>
                </a:solidFill>
                <a:effectLst>
                  <a:innerShdw blurRad="50900" dist="38500" dir="13500000">
                    <a:srgbClr val="000000">
                      <a:alpha val="60000"/>
                    </a:srgbClr>
                  </a:innerShdw>
                </a:effectLst>
              </a:rPr>
              <a:t>“Imagine a world where </a:t>
            </a:r>
          </a:p>
          <a:p>
            <a:pPr algn="ctr"/>
            <a:r>
              <a:rPr lang="en-US" sz="1600" b="1" spc="50" dirty="0" smtClean="0">
                <a:ln w="13500">
                  <a:solidFill>
                    <a:schemeClr val="accent1">
                      <a:shade val="2500"/>
                      <a:alpha val="6500"/>
                    </a:schemeClr>
                  </a:solidFill>
                  <a:prstDash val="solid"/>
                </a:ln>
                <a:solidFill>
                  <a:srgbClr val="C00000"/>
                </a:solidFill>
                <a:effectLst>
                  <a:innerShdw blurRad="50900" dist="38500" dir="13500000">
                    <a:srgbClr val="000000">
                      <a:alpha val="60000"/>
                    </a:srgbClr>
                  </a:innerShdw>
                </a:effectLst>
              </a:rPr>
              <a:t>technology helps solve</a:t>
            </a:r>
          </a:p>
          <a:p>
            <a:pPr algn="ctr"/>
            <a:r>
              <a:rPr lang="en-US" sz="1600" b="1" spc="50" dirty="0" smtClean="0">
                <a:ln w="13500">
                  <a:solidFill>
                    <a:schemeClr val="accent1">
                      <a:shade val="2500"/>
                      <a:alpha val="6500"/>
                    </a:schemeClr>
                  </a:solidFill>
                  <a:prstDash val="solid"/>
                </a:ln>
                <a:solidFill>
                  <a:srgbClr val="C00000"/>
                </a:solidFill>
                <a:effectLst>
                  <a:innerShdw blurRad="50900" dist="38500" dir="13500000">
                    <a:srgbClr val="000000">
                      <a:alpha val="60000"/>
                    </a:srgbClr>
                  </a:innerShdw>
                </a:effectLst>
              </a:rPr>
              <a:t>t</a:t>
            </a:r>
            <a:r>
              <a:rPr lang="en-US" sz="1600" b="1" cap="none" spc="50" dirty="0" smtClean="0">
                <a:ln w="13500">
                  <a:solidFill>
                    <a:schemeClr val="accent1">
                      <a:shade val="2500"/>
                      <a:alpha val="6500"/>
                    </a:schemeClr>
                  </a:solidFill>
                  <a:prstDash val="solid"/>
                </a:ln>
                <a:solidFill>
                  <a:srgbClr val="C00000"/>
                </a:solidFill>
                <a:effectLst>
                  <a:innerShdw blurRad="50900" dist="38500" dir="13500000">
                    <a:srgbClr val="000000">
                      <a:alpha val="60000"/>
                    </a:srgbClr>
                  </a:innerShdw>
                </a:effectLst>
              </a:rPr>
              <a:t>he toughest problems”</a:t>
            </a:r>
            <a:endParaRPr lang="en-US" sz="1600" b="1" cap="none" spc="50" dirty="0">
              <a:ln w="13500">
                <a:solidFill>
                  <a:schemeClr val="accent1">
                    <a:shade val="2500"/>
                    <a:alpha val="6500"/>
                  </a:schemeClr>
                </a:solidFill>
                <a:prstDash val="solid"/>
              </a:ln>
              <a:solidFill>
                <a:srgbClr val="C00000"/>
              </a:solidFill>
              <a:effectLst>
                <a:innerShdw blurRad="50900" dist="38500" dir="13500000">
                  <a:srgbClr val="000000">
                    <a:alpha val="60000"/>
                  </a:srgbClr>
                </a:innerShdw>
              </a:effectLst>
            </a:endParaRPr>
          </a:p>
        </p:txBody>
      </p:sp>
      <p:pic>
        <p:nvPicPr>
          <p:cNvPr id="11" name="Picture 10" descr="H:\JASPAL INFO\Computer Science\Imagine Cup 2010\pictures &amp; videos\Imagine Cup 2010 043.jpg"/>
          <p:cNvPicPr/>
          <p:nvPr/>
        </p:nvPicPr>
        <p:blipFill>
          <a:blip r:embed="rId4" cstate="print"/>
          <a:srcRect/>
          <a:stretch>
            <a:fillRect/>
          </a:stretch>
        </p:blipFill>
        <p:spPr bwMode="auto">
          <a:xfrm>
            <a:off x="511629" y="3918857"/>
            <a:ext cx="4846320" cy="3383280"/>
          </a:xfrm>
          <a:prstGeom prst="rect">
            <a:avLst/>
          </a:prstGeom>
          <a:noFill/>
          <a:ln w="9525">
            <a:noFill/>
            <a:miter lim="800000"/>
            <a:headEnd/>
            <a:tailEnd/>
          </a:ln>
        </p:spPr>
      </p:pic>
      <p:sp>
        <p:nvSpPr>
          <p:cNvPr id="13" name="TextBox 12"/>
          <p:cNvSpPr txBox="1"/>
          <p:nvPr/>
        </p:nvSpPr>
        <p:spPr>
          <a:xfrm rot="20989337">
            <a:off x="2824064" y="1125892"/>
            <a:ext cx="1905000" cy="400110"/>
          </a:xfrm>
          <a:prstGeom prst="rect">
            <a:avLst/>
          </a:prstGeom>
          <a:noFill/>
        </p:spPr>
        <p:txBody>
          <a:bodyPr wrap="square" rtlCol="0">
            <a:spAutoFit/>
          </a:bodyPr>
          <a:lstStyle/>
          <a:p>
            <a:r>
              <a:rPr lang="en-US" dirty="0" smtClean="0"/>
              <a:t>Antitoxin Squad</a:t>
            </a:r>
            <a:endParaRPr lang="en-US" dirty="0"/>
          </a:p>
        </p:txBody>
      </p:sp>
      <p:pic>
        <p:nvPicPr>
          <p:cNvPr id="14" name="Picture 8"/>
          <p:cNvPicPr>
            <a:picLocks noChangeAspect="1" noChangeArrowheads="1"/>
          </p:cNvPicPr>
          <p:nvPr/>
        </p:nvPicPr>
        <p:blipFill>
          <a:blip r:embed="rId5" cstate="print"/>
          <a:srcRect/>
          <a:stretch>
            <a:fillRect/>
          </a:stretch>
        </p:blipFill>
        <p:spPr bwMode="auto">
          <a:xfrm rot="20192386">
            <a:off x="4569721" y="3390323"/>
            <a:ext cx="1303905" cy="914400"/>
          </a:xfrm>
          <a:prstGeom prst="rect">
            <a:avLst/>
          </a:prstGeom>
          <a:noFill/>
          <a:ln w="9525">
            <a:noFill/>
            <a:miter lim="800000"/>
            <a:headEnd/>
            <a:tailEnd/>
          </a:ln>
        </p:spPr>
      </p:pic>
      <p:sp>
        <p:nvSpPr>
          <p:cNvPr id="15" name="TextBox 14"/>
          <p:cNvSpPr txBox="1"/>
          <p:nvPr/>
        </p:nvSpPr>
        <p:spPr>
          <a:xfrm>
            <a:off x="664535" y="6439786"/>
            <a:ext cx="4724400" cy="523220"/>
          </a:xfrm>
          <a:prstGeom prst="rect">
            <a:avLst/>
          </a:prstGeom>
          <a:noFill/>
        </p:spPr>
        <p:txBody>
          <a:bodyPr wrap="square" rtlCol="0">
            <a:spAutoFit/>
          </a:bodyPr>
          <a:lstStyle/>
          <a:p>
            <a:r>
              <a:rPr lang="en-US" sz="1400" b="1" dirty="0" smtClean="0">
                <a:solidFill>
                  <a:schemeClr val="bg1">
                    <a:lumMod val="50000"/>
                  </a:schemeClr>
                </a:solidFill>
              </a:rPr>
              <a:t>Mentor –Mr. Jose Baez-Franceschi ,Paul Diaz, Reggie Tye, Alan Chen, and Tom You</a:t>
            </a:r>
            <a:endParaRPr lang="en-US" sz="1400" b="1" dirty="0">
              <a:solidFill>
                <a:schemeClr val="bg1">
                  <a:lumMod val="50000"/>
                </a:schemeClr>
              </a:solidFill>
            </a:endParaRPr>
          </a:p>
        </p:txBody>
      </p:sp>
      <p:sp>
        <p:nvSpPr>
          <p:cNvPr id="16" name="TextBox 15"/>
          <p:cNvSpPr txBox="1"/>
          <p:nvPr/>
        </p:nvSpPr>
        <p:spPr>
          <a:xfrm>
            <a:off x="2239926" y="6985591"/>
            <a:ext cx="1676400" cy="276999"/>
          </a:xfrm>
          <a:prstGeom prst="rect">
            <a:avLst/>
          </a:prstGeom>
          <a:noFill/>
        </p:spPr>
        <p:txBody>
          <a:bodyPr wrap="square" rtlCol="0">
            <a:spAutoFit/>
          </a:bodyPr>
          <a:lstStyle/>
          <a:p>
            <a:r>
              <a:rPr lang="en-US" sz="1200" dirty="0" smtClean="0">
                <a:solidFill>
                  <a:srgbClr val="FF0000"/>
                </a:solidFill>
              </a:rPr>
              <a:t>THIRD PLACE WINNERS!</a:t>
            </a:r>
            <a:endParaRPr lang="en-US" sz="1200" dirty="0">
              <a:solidFill>
                <a:srgbClr val="FF0000"/>
              </a:solidFill>
            </a:endParaRPr>
          </a:p>
        </p:txBody>
      </p:sp>
      <p:pic>
        <p:nvPicPr>
          <p:cNvPr id="10" name="Picture 9" descr="U.S. Imagine Cup 2010"/>
          <p:cNvPicPr/>
          <p:nvPr/>
        </p:nvPicPr>
        <p:blipFill>
          <a:blip r:embed="rId6" cstate="print"/>
          <a:srcRect/>
          <a:stretch>
            <a:fillRect/>
          </a:stretch>
        </p:blipFill>
        <p:spPr bwMode="auto">
          <a:xfrm>
            <a:off x="5556738" y="110532"/>
            <a:ext cx="4206240" cy="640080"/>
          </a:xfrm>
          <a:prstGeom prst="rect">
            <a:avLst/>
          </a:prstGeom>
          <a:noFill/>
          <a:ln w="9525">
            <a:noFill/>
            <a:miter lim="800000"/>
            <a:headEnd/>
            <a:tailEnd/>
          </a:ln>
        </p:spPr>
      </p:pic>
    </p:spTree>
  </p:cSld>
  <p:clrMapOvr>
    <a:masterClrMapping/>
  </p:clrMapOvr>
  <p:transition spd="slow">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04800" y="228600"/>
            <a:ext cx="4876800" cy="3657600"/>
          </a:xfrm>
          <a:prstGeom prst="rect">
            <a:avLst/>
          </a:prstGeom>
          <a:noFill/>
          <a:ln w="9525">
            <a:noFill/>
            <a:miter lim="800000"/>
            <a:headEnd/>
            <a:tailEnd/>
          </a:ln>
          <a:effectLst/>
        </p:spPr>
      </p:pic>
      <p:pic>
        <p:nvPicPr>
          <p:cNvPr id="4100" name="Picture 4"/>
          <p:cNvPicPr>
            <a:picLocks noChangeAspect="1" noChangeArrowheads="1"/>
          </p:cNvPicPr>
          <p:nvPr/>
        </p:nvPicPr>
        <p:blipFill>
          <a:blip r:embed="rId3" cstate="print"/>
          <a:srcRect t="18657"/>
          <a:stretch>
            <a:fillRect/>
          </a:stretch>
        </p:blipFill>
        <p:spPr bwMode="auto">
          <a:xfrm rot="21068784">
            <a:off x="2714872" y="3313929"/>
            <a:ext cx="6744751" cy="4114800"/>
          </a:xfrm>
          <a:prstGeom prst="rect">
            <a:avLst/>
          </a:prstGeom>
          <a:noFill/>
          <a:ln w="9525">
            <a:noFill/>
            <a:miter lim="800000"/>
            <a:headEnd/>
            <a:tailEnd/>
          </a:ln>
          <a:effectLst/>
        </p:spPr>
      </p:pic>
      <p:sp>
        <p:nvSpPr>
          <p:cNvPr id="7" name="TextBox 6"/>
          <p:cNvSpPr txBox="1"/>
          <p:nvPr/>
        </p:nvSpPr>
        <p:spPr>
          <a:xfrm>
            <a:off x="457200" y="304800"/>
            <a:ext cx="1295400" cy="338554"/>
          </a:xfrm>
          <a:prstGeom prst="rect">
            <a:avLst/>
          </a:prstGeom>
          <a:noFill/>
        </p:spPr>
        <p:txBody>
          <a:bodyPr wrap="square" rtlCol="0">
            <a:spAutoFit/>
          </a:bodyPr>
          <a:lstStyle/>
          <a:p>
            <a:r>
              <a:rPr lang="en-US" sz="1600" dirty="0" smtClean="0">
                <a:solidFill>
                  <a:schemeClr val="bg1"/>
                </a:solidFill>
              </a:rPr>
              <a:t>presentation</a:t>
            </a:r>
            <a:endParaRPr lang="en-US" sz="1600" dirty="0">
              <a:solidFill>
                <a:schemeClr val="bg1"/>
              </a:solidFill>
            </a:endParaRPr>
          </a:p>
        </p:txBody>
      </p:sp>
      <p:sp>
        <p:nvSpPr>
          <p:cNvPr id="8" name="TextBox 7"/>
          <p:cNvSpPr txBox="1"/>
          <p:nvPr/>
        </p:nvSpPr>
        <p:spPr>
          <a:xfrm rot="21067480">
            <a:off x="6450366" y="6507880"/>
            <a:ext cx="3399300" cy="400110"/>
          </a:xfrm>
          <a:prstGeom prst="rect">
            <a:avLst/>
          </a:prstGeom>
          <a:solidFill>
            <a:srgbClr val="C00000"/>
          </a:solidFill>
        </p:spPr>
        <p:txBody>
          <a:bodyPr wrap="square" rtlCol="0">
            <a:spAutoFit/>
          </a:bodyPr>
          <a:lstStyle/>
          <a:p>
            <a:r>
              <a:rPr lang="en-US" dirty="0" smtClean="0">
                <a:solidFill>
                  <a:schemeClr val="bg1"/>
                </a:solidFill>
              </a:rPr>
              <a:t>The National’s Top Four Teams!</a:t>
            </a:r>
            <a:endParaRPr lang="en-US" dirty="0">
              <a:solidFill>
                <a:schemeClr val="bg1"/>
              </a:solidFill>
            </a:endParaRPr>
          </a:p>
        </p:txBody>
      </p:sp>
      <p:pic>
        <p:nvPicPr>
          <p:cNvPr id="4101" name="Picture 5"/>
          <p:cNvPicPr>
            <a:picLocks noChangeAspect="1" noChangeArrowheads="1"/>
          </p:cNvPicPr>
          <p:nvPr/>
        </p:nvPicPr>
        <p:blipFill>
          <a:blip r:embed="rId4" cstate="print"/>
          <a:srcRect/>
          <a:stretch>
            <a:fillRect/>
          </a:stretch>
        </p:blipFill>
        <p:spPr bwMode="auto">
          <a:xfrm>
            <a:off x="5638800" y="381000"/>
            <a:ext cx="3960435" cy="2743200"/>
          </a:xfrm>
          <a:prstGeom prst="rect">
            <a:avLst/>
          </a:prstGeom>
          <a:noFill/>
          <a:ln w="9525">
            <a:noFill/>
            <a:miter lim="800000"/>
            <a:headEnd/>
            <a:tailEnd/>
          </a:ln>
          <a:effectLst/>
        </p:spPr>
      </p:pic>
      <p:pic>
        <p:nvPicPr>
          <p:cNvPr id="11" name="Picture 8"/>
          <p:cNvPicPr>
            <a:picLocks noChangeAspect="1" noChangeArrowheads="1"/>
          </p:cNvPicPr>
          <p:nvPr/>
        </p:nvPicPr>
        <p:blipFill>
          <a:blip r:embed="rId5" cstate="print"/>
          <a:srcRect/>
          <a:stretch>
            <a:fillRect/>
          </a:stretch>
        </p:blipFill>
        <p:spPr bwMode="auto">
          <a:xfrm>
            <a:off x="6629400" y="2173794"/>
            <a:ext cx="1303907" cy="914400"/>
          </a:xfrm>
          <a:prstGeom prst="rect">
            <a:avLst/>
          </a:prstGeom>
          <a:noFill/>
          <a:ln w="9525">
            <a:noFill/>
            <a:miter lim="800000"/>
            <a:headEnd/>
            <a:tailEnd/>
          </a:ln>
        </p:spPr>
      </p:pic>
      <p:pic>
        <p:nvPicPr>
          <p:cNvPr id="4104" name="Picture 8"/>
          <p:cNvPicPr>
            <a:picLocks noChangeAspect="1" noChangeArrowheads="1"/>
          </p:cNvPicPr>
          <p:nvPr/>
        </p:nvPicPr>
        <p:blipFill>
          <a:blip r:embed="rId6" cstate="print"/>
          <a:srcRect/>
          <a:stretch>
            <a:fillRect/>
          </a:stretch>
        </p:blipFill>
        <p:spPr bwMode="auto">
          <a:xfrm rot="21063371">
            <a:off x="8588015" y="6793461"/>
            <a:ext cx="533972" cy="731520"/>
          </a:xfrm>
          <a:prstGeom prst="rect">
            <a:avLst/>
          </a:prstGeom>
          <a:noFill/>
          <a:ln w="9525">
            <a:noFill/>
            <a:miter lim="800000"/>
            <a:headEnd/>
            <a:tailEnd/>
          </a:ln>
          <a:effectLst/>
        </p:spPr>
      </p:pic>
      <p:pic>
        <p:nvPicPr>
          <p:cNvPr id="4106" name="Picture 10"/>
          <p:cNvPicPr>
            <a:picLocks noChangeAspect="1" noChangeArrowheads="1"/>
          </p:cNvPicPr>
          <p:nvPr/>
        </p:nvPicPr>
        <p:blipFill>
          <a:blip r:embed="rId7" cstate="print"/>
          <a:srcRect/>
          <a:stretch>
            <a:fillRect/>
          </a:stretch>
        </p:blipFill>
        <p:spPr bwMode="auto">
          <a:xfrm rot="20276461">
            <a:off x="425711" y="4679526"/>
            <a:ext cx="1651538" cy="1371600"/>
          </a:xfrm>
          <a:prstGeom prst="rect">
            <a:avLst/>
          </a:prstGeom>
          <a:noFill/>
          <a:ln w="9525">
            <a:noFill/>
            <a:miter lim="800000"/>
            <a:headEnd/>
            <a:tailEnd/>
          </a:ln>
          <a:effectLst/>
        </p:spPr>
      </p:pic>
      <p:pic>
        <p:nvPicPr>
          <p:cNvPr id="9" name="Picture 8" descr="U.S. Imagine Cup 2010">
            <a:hlinkClick r:id="rId8"/>
          </p:cNvPr>
          <p:cNvPicPr/>
          <p:nvPr/>
        </p:nvPicPr>
        <p:blipFill>
          <a:blip r:embed="rId9" cstate="print"/>
          <a:srcRect/>
          <a:stretch>
            <a:fillRect/>
          </a:stretch>
        </p:blipFill>
        <p:spPr bwMode="auto">
          <a:xfrm>
            <a:off x="317643" y="3998360"/>
            <a:ext cx="3200400" cy="457200"/>
          </a:xfrm>
          <a:prstGeom prst="rect">
            <a:avLst/>
          </a:prstGeom>
          <a:noFill/>
          <a:ln w="9525">
            <a:noFill/>
            <a:miter lim="800000"/>
            <a:headEnd/>
            <a:tailEnd/>
          </a:ln>
        </p:spPr>
      </p:pic>
      <p:pic>
        <p:nvPicPr>
          <p:cNvPr id="4102" name="Picture 6"/>
          <p:cNvPicPr>
            <a:picLocks noChangeAspect="1" noChangeArrowheads="1"/>
          </p:cNvPicPr>
          <p:nvPr/>
        </p:nvPicPr>
        <p:blipFill>
          <a:blip r:embed="rId10" cstate="print"/>
          <a:srcRect/>
          <a:stretch>
            <a:fillRect/>
          </a:stretch>
        </p:blipFill>
        <p:spPr bwMode="auto">
          <a:xfrm>
            <a:off x="609600" y="6369978"/>
            <a:ext cx="639139" cy="1097280"/>
          </a:xfrm>
          <a:prstGeom prst="rect">
            <a:avLst/>
          </a:prstGeom>
          <a:noFill/>
          <a:ln w="9525">
            <a:noFill/>
            <a:miter lim="800000"/>
            <a:headEnd/>
            <a:tailEnd/>
          </a:ln>
          <a:effectLst/>
        </p:spPr>
      </p:pic>
      <p:pic>
        <p:nvPicPr>
          <p:cNvPr id="4107" name="Picture 11"/>
          <p:cNvPicPr>
            <a:picLocks noChangeAspect="1" noChangeArrowheads="1"/>
          </p:cNvPicPr>
          <p:nvPr/>
        </p:nvPicPr>
        <p:blipFill>
          <a:blip r:embed="rId11" cstate="print"/>
          <a:srcRect/>
          <a:stretch>
            <a:fillRect/>
          </a:stretch>
        </p:blipFill>
        <p:spPr bwMode="auto">
          <a:xfrm>
            <a:off x="1295400" y="6096000"/>
            <a:ext cx="1441253" cy="1371600"/>
          </a:xfrm>
          <a:prstGeom prst="rect">
            <a:avLst/>
          </a:prstGeom>
          <a:noFill/>
          <a:ln w="9525">
            <a:noFill/>
            <a:miter lim="800000"/>
            <a:headEnd/>
            <a:tailEnd/>
          </a:ln>
          <a:effectLst/>
        </p:spPr>
      </p:pic>
    </p:spTree>
  </p:cSld>
  <p:clrMapOvr>
    <a:masterClrMapping/>
  </p:clrMapOvr>
  <p:transition spd="slow">
    <p:wipe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5419</TotalTime>
  <Words>764</Words>
  <Application>Microsoft Office PowerPoint</Application>
  <PresentationFormat>Custom</PresentationFormat>
  <Paragraphs>63</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Company>University of Houston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Brenda Stevens</dc:creator>
  <cp:lastModifiedBy>Brenda Stevens</cp:lastModifiedBy>
  <cp:revision>223</cp:revision>
  <dcterms:created xsi:type="dcterms:W3CDTF">2010-05-07T19:32:20Z</dcterms:created>
  <dcterms:modified xsi:type="dcterms:W3CDTF">2010-05-27T15:22:27Z</dcterms:modified>
</cp:coreProperties>
</file>